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925" r:id="rId4"/>
  </p:sldMasterIdLst>
  <p:notesMasterIdLst>
    <p:notesMasterId r:id="rId18"/>
  </p:notesMasterIdLst>
  <p:handoutMasterIdLst>
    <p:handoutMasterId r:id="rId19"/>
  </p:handoutMasterIdLst>
  <p:sldIdLst>
    <p:sldId id="464" r:id="rId5"/>
    <p:sldId id="450" r:id="rId6"/>
    <p:sldId id="468" r:id="rId7"/>
    <p:sldId id="462" r:id="rId8"/>
    <p:sldId id="469" r:id="rId9"/>
    <p:sldId id="470" r:id="rId10"/>
    <p:sldId id="452" r:id="rId11"/>
    <p:sldId id="456" r:id="rId12"/>
    <p:sldId id="457" r:id="rId13"/>
    <p:sldId id="458" r:id="rId14"/>
    <p:sldId id="465" r:id="rId15"/>
    <p:sldId id="454" r:id="rId16"/>
    <p:sldId id="455" r:id="rId17"/>
  </p:sldIdLst>
  <p:sldSz cx="9144000" cy="6858000" type="screen4x3"/>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3"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isher-Colwill, Andrea" initials="FA" lastIdx="2" clrIdx="0"/>
  <p:cmAuthor id="1" name="Bussow, Mark A. EOP/OMB" initials="BMAE" lastIdx="2" clrIdx="1"/>
  <p:cmAuthor id="2" name="Lipton, Adam S. EOP/OMB" initials="LASE" lastIdx="1" clrIdx="2"/>
  <p:cmAuthor id="3" name="Morath, Caitlin M" initials="MCM" lastIdx="39" clrIdx="3"/>
  <p:cmAuthor id="4" name="Sun, Jessica L. EOP/OMB" initials="SJLE" lastIdx="26" clrIdx="4"/>
  <p:cmAuthor id="5" name="Reed, Meagan E. EOP/OMB" initials="RMEE" lastIdx="30" clrIdx="5"/>
  <p:cmAuthor id="6" name="Miller, Catie I" initials="MCI" lastIdx="10" clrIdx="6">
    <p:extLst>
      <p:ext uri="{19B8F6BF-5375-455C-9EA6-DF929625EA0E}">
        <p15:presenceInfo xmlns:p15="http://schemas.microsoft.com/office/powerpoint/2012/main" userId="S-1-5-21-746137067-1677128483-1177238915-75707" providerId="AD"/>
      </p:ext>
    </p:extLst>
  </p:cmAuthor>
  <p:cmAuthor id="7" name="Sun, Jessica L. EOP/OMB" initials="JLS" lastIdx="19" clrIdx="7"/>
  <p:cmAuthor id="8" name="Scott, Angie R" initials="SAR" lastIdx="1" clrIdx="8">
    <p:extLst>
      <p:ext uri="{19B8F6BF-5375-455C-9EA6-DF929625EA0E}">
        <p15:presenceInfo xmlns:p15="http://schemas.microsoft.com/office/powerpoint/2012/main" userId="S-1-5-21-746137067-1677128483-1177238915-39111" providerId="AD"/>
      </p:ext>
    </p:extLst>
  </p:cmAuthor>
  <p:cmAuthor id="9" name="Ziff, Susan B" initials="ZSB" lastIdx="46" clrIdx="9">
    <p:extLst>
      <p:ext uri="{19B8F6BF-5375-455C-9EA6-DF929625EA0E}">
        <p15:presenceInfo xmlns:p15="http://schemas.microsoft.com/office/powerpoint/2012/main" userId="S::Susan.B.Ziff@hud.gov::7b5e9165-95af-400a-af0d-3d7daf03c9d2" providerId="AD"/>
      </p:ext>
    </p:extLst>
  </p:cmAuthor>
  <p:cmAuthor id="10" name="Lewis, Rachel E" initials="LRE" lastIdx="14" clrIdx="10">
    <p:extLst>
      <p:ext uri="{19B8F6BF-5375-455C-9EA6-DF929625EA0E}">
        <p15:presenceInfo xmlns:p15="http://schemas.microsoft.com/office/powerpoint/2012/main" userId="S::Rachel.E.Lewis@hud.gov::4a7d84bd-ad80-4a8e-8138-6b756eed3cbb" providerId="AD"/>
      </p:ext>
    </p:extLst>
  </p:cmAuthor>
  <p:cmAuthor id="11" name="Bryon, Jemine A" initials="BJA" lastIdx="9" clrIdx="11">
    <p:extLst>
      <p:ext uri="{19B8F6BF-5375-455C-9EA6-DF929625EA0E}">
        <p15:presenceInfo xmlns:p15="http://schemas.microsoft.com/office/powerpoint/2012/main" userId="S::jemine.a.bryon@hud.gov::71729173-8113-40ff-97cd-e20c9cef43c2" providerId="AD"/>
      </p:ext>
    </p:extLst>
  </p:cmAuthor>
  <p:cmAuthor id="12" name="Stoffers, Ryan E. EOP/OMB" initials="RS" lastIdx="1" clrIdx="12"/>
  <p:cmAuthor id="13" name="Fraine, Cherice J" initials="FCJ" lastIdx="1" clrIdx="13">
    <p:extLst>
      <p:ext uri="{19B8F6BF-5375-455C-9EA6-DF929625EA0E}">
        <p15:presenceInfo xmlns:p15="http://schemas.microsoft.com/office/powerpoint/2012/main" userId="S::Cherice.J.Fraine@hud.gov::7cbcbfe9-d436-4fc5-bc16-8b11932976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B471"/>
    <a:srgbClr val="6EA0B5"/>
    <a:srgbClr val="898989"/>
    <a:srgbClr val="A50021"/>
    <a:srgbClr val="890000"/>
    <a:srgbClr val="666699"/>
    <a:srgbClr val="0080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0418" autoAdjust="0"/>
  </p:normalViewPr>
  <p:slideViewPr>
    <p:cSldViewPr>
      <p:cViewPr varScale="1">
        <p:scale>
          <a:sx n="59" d="100"/>
          <a:sy n="59" d="100"/>
        </p:scale>
        <p:origin x="1902" y="24"/>
      </p:cViewPr>
      <p:guideLst>
        <p:guide orient="horz" pos="2160"/>
        <p:guide pos="2880"/>
      </p:guideLst>
    </p:cSldViewPr>
  </p:slideViewPr>
  <p:notesTextViewPr>
    <p:cViewPr>
      <p:scale>
        <a:sx n="66" d="100"/>
        <a:sy n="66" d="100"/>
      </p:scale>
      <p:origin x="0" y="0"/>
    </p:cViewPr>
  </p:notesTextViewPr>
  <p:sorterViewPr>
    <p:cViewPr>
      <p:scale>
        <a:sx n="100" d="100"/>
        <a:sy n="100" d="100"/>
      </p:scale>
      <p:origin x="0" y="0"/>
    </p:cViewPr>
  </p:sorterViewPr>
  <p:notesViewPr>
    <p:cSldViewPr>
      <p:cViewPr>
        <p:scale>
          <a:sx n="100" d="100"/>
          <a:sy n="100" d="100"/>
        </p:scale>
        <p:origin x="-1806" y="3474"/>
      </p:cViewPr>
      <p:guideLst>
        <p:guide orient="horz" pos="2932"/>
        <p:guide pos="221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pPr>
              <a:defRPr sz="1862" b="0" i="0" u="none" strike="noStrike" kern="1200" spc="0" baseline="0">
                <a:solidFill>
                  <a:schemeClr val="tx1">
                    <a:lumMod val="65000"/>
                    <a:lumOff val="35000"/>
                  </a:schemeClr>
                </a:solidFill>
                <a:latin typeface="+mn-lt"/>
                <a:ea typeface="+mn-ea"/>
                <a:cs typeface="+mn-cs"/>
              </a:defRPr>
            </a:pPr>
            <a:r>
              <a:rPr lang="en-US" dirty="0">
                <a:solidFill>
                  <a:schemeClr val="tx1"/>
                </a:solidFill>
              </a:rPr>
              <a:t>Average</a:t>
            </a:r>
            <a:r>
              <a:rPr lang="en-US" baseline="0" dirty="0">
                <a:solidFill>
                  <a:schemeClr val="tx1"/>
                </a:solidFill>
              </a:rPr>
              <a:t> L</a:t>
            </a:r>
            <a:r>
              <a:rPr lang="en-US" dirty="0">
                <a:solidFill>
                  <a:schemeClr val="tx1"/>
                </a:solidFill>
              </a:rPr>
              <a:t>ength</a:t>
            </a:r>
            <a:r>
              <a:rPr lang="en-US" baseline="0" dirty="0">
                <a:solidFill>
                  <a:schemeClr val="tx1"/>
                </a:solidFill>
              </a:rPr>
              <a:t> of Homelessness (Days)</a:t>
            </a:r>
            <a:endParaRPr lang="en-US" dirty="0">
              <a:solidFill>
                <a:schemeClr val="tx1"/>
              </a:solidFill>
            </a:endParaRPr>
          </a:p>
        </c:rich>
      </c:tx>
      <c:layout>
        <c:manualLayout>
          <c:xMode val="edge"/>
          <c:yMode val="edge"/>
          <c:x val="0.254151867984587"/>
          <c:y val="1.0132965248716401E-2"/>
        </c:manualLayout>
      </c:layout>
      <c:overlay val="0"/>
      <c:spPr>
        <a:noFill/>
        <a:ln>
          <a:noFill/>
        </a:ln>
        <a:effectLst/>
      </c:spPr>
      <c:txPr>
        <a:bodyPr rot="0" spcFirstLastPara="1" vertOverflow="ellipsis" vert="horz" wrap="square" anchor="t" anchorCtr="0"/>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5511112972580549E-2"/>
          <c:y val="0.19834149156716546"/>
          <c:w val="0.90250311679789996"/>
          <c:h val="0.72158521065796499"/>
        </c:manualLayout>
      </c:layout>
      <c:barChart>
        <c:barDir val="col"/>
        <c:grouping val="clustered"/>
        <c:varyColors val="0"/>
        <c:ser>
          <c:idx val="0"/>
          <c:order val="0"/>
          <c:tx>
            <c:strRef>
              <c:f>Sheet1!$B$1</c:f>
              <c:strCache>
                <c:ptCount val="1"/>
                <c:pt idx="0">
                  <c:v>Actual </c:v>
                </c:pt>
              </c:strCache>
            </c:strRef>
          </c:tx>
          <c:spPr>
            <a:solidFill>
              <a:srgbClr val="6CB471"/>
            </a:solidFill>
            <a:ln>
              <a:noFill/>
            </a:ln>
            <a:effectLst/>
          </c:spPr>
          <c:invertIfNegative val="0"/>
          <c:dPt>
            <c:idx val="1"/>
            <c:invertIfNegative val="0"/>
            <c:bubble3D val="0"/>
            <c:spPr>
              <a:solidFill>
                <a:srgbClr val="6CB471"/>
              </a:solidFill>
              <a:ln>
                <a:noFill/>
              </a:ln>
              <a:effectLst/>
            </c:spPr>
            <c:extLst>
              <c:ext xmlns:c16="http://schemas.microsoft.com/office/drawing/2014/chart" uri="{C3380CC4-5D6E-409C-BE32-E72D297353CC}">
                <c16:uniqueId val="{00000000-E3DF-400B-8611-4177F90F6D71}"/>
              </c:ext>
            </c:extLst>
          </c:dPt>
          <c:dPt>
            <c:idx val="3"/>
            <c:invertIfNegative val="0"/>
            <c:bubble3D val="0"/>
            <c:spPr>
              <a:solidFill>
                <a:srgbClr val="6CB471"/>
              </a:solidFill>
              <a:ln>
                <a:noFill/>
              </a:ln>
              <a:effectLst/>
            </c:spPr>
            <c:extLst>
              <c:ext xmlns:c16="http://schemas.microsoft.com/office/drawing/2014/chart" uri="{C3380CC4-5D6E-409C-BE32-E72D297353CC}">
                <c16:uniqueId val="{00000002-77BC-46C9-911C-1C622509367B}"/>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3-77BC-46C9-911C-1C622509367B}"/>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A-0CCD-469D-85D2-CC58A65EB761}"/>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B-0CCD-469D-85D2-CC58A65EB761}"/>
              </c:ext>
            </c:extLst>
          </c:dPt>
          <c:dLbls>
            <c:dLbl>
              <c:idx val="3"/>
              <c:layout>
                <c:manualLayout>
                  <c:x val="1.7730496453900709E-3"/>
                  <c:y val="3.0961480590301029E-17"/>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4003169-2818-46BA-AA21-455F99C7F5D5}" type="VALUE">
                      <a:rPr lang="en-US" smtClean="0"/>
                      <a:pPr>
                        <a:defRPr/>
                      </a:pPr>
                      <a:t>[VALUE]</a:t>
                    </a:fld>
                    <a:endParaRPr lang="en-US"/>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4.6445105266097055E-2"/>
                      <c:h val="6.6235816175776369E-2"/>
                    </c:manualLayout>
                  </c15:layout>
                  <c15:dlblFieldTable/>
                  <c15:showDataLabelsRange val="0"/>
                </c:ext>
                <c:ext xmlns:c16="http://schemas.microsoft.com/office/drawing/2014/chart" uri="{C3380CC4-5D6E-409C-BE32-E72D297353CC}">
                  <c16:uniqueId val="{00000002-77BC-46C9-911C-1C622509367B}"/>
                </c:ext>
              </c:extLst>
            </c:dLbl>
            <c:dLbl>
              <c:idx val="4"/>
              <c:layout>
                <c:manualLayout>
                  <c:x val="4.4326939185793269E-3"/>
                  <c:y val="1.6888275414527374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9E1109BA-7333-4825-B8FC-F575281E8904}" type="VALUE">
                      <a:rPr lang="en-US" smtClean="0"/>
                      <a:pPr>
                        <a:defRPr/>
                      </a:pPr>
                      <a:t>[VALUE]</a:t>
                    </a:fld>
                    <a:r>
                      <a:rPr lang="en-US" dirty="0"/>
                      <a:t> (Target)</a:t>
                    </a: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8.2455603953761086E-2"/>
                      <c:h val="0.11690064241935849"/>
                    </c:manualLayout>
                  </c15:layout>
                  <c15:dlblFieldTable/>
                  <c15:showDataLabelsRange val="0"/>
                </c:ext>
                <c:ext xmlns:c16="http://schemas.microsoft.com/office/drawing/2014/chart" uri="{C3380CC4-5D6E-409C-BE32-E72D297353CC}">
                  <c16:uniqueId val="{00000003-77BC-46C9-911C-1C622509367B}"/>
                </c:ext>
              </c:extLst>
            </c:dLbl>
            <c:dLbl>
              <c:idx val="5"/>
              <c:layout>
                <c:manualLayout>
                  <c:x val="-5.3190791310660634E-3"/>
                  <c:y val="8.4440047287171159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D9151DD6-3EA7-4453-9BC9-5CFAF41A5C5D}" type="VALUE">
                      <a:rPr lang="en-US" smtClean="0"/>
                      <a:pPr>
                        <a:defRPr/>
                      </a:pPr>
                      <a:t>[VALUE]</a:t>
                    </a:fld>
                    <a:r>
                      <a:rPr lang="en-US" dirty="0"/>
                      <a:t> (Target)</a:t>
                    </a: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9.4866951471491573E-2"/>
                      <c:h val="0.11014533225354751"/>
                    </c:manualLayout>
                  </c15:layout>
                  <c15:dlblFieldTable/>
                  <c15:showDataLabelsRange val="0"/>
                </c:ext>
                <c:ext xmlns:c16="http://schemas.microsoft.com/office/drawing/2014/chart" uri="{C3380CC4-5D6E-409C-BE32-E72D297353CC}">
                  <c16:uniqueId val="{0000000A-0CCD-469D-85D2-CC58A65EB761}"/>
                </c:ext>
              </c:extLst>
            </c:dLbl>
            <c:dLbl>
              <c:idx val="6"/>
              <c:layout>
                <c:manualLayout>
                  <c:x val="4.2741708608127066E-3"/>
                  <c:y val="1.1821792790169131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9696FD0C-A5A6-4021-AF80-BB2BDC6D3265}" type="VALUE">
                      <a:rPr lang="en-US" smtClean="0"/>
                      <a:pPr>
                        <a:defRPr/>
                      </a:pPr>
                      <a:t>[VALUE]</a:t>
                    </a:fld>
                    <a:r>
                      <a:rPr lang="en-US" dirty="0"/>
                      <a:t> (Target)</a:t>
                    </a: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8.6001703244541219E-2"/>
                      <c:h val="0.14392188308260229"/>
                    </c:manualLayout>
                  </c15:layout>
                  <c15:dlblFieldTable/>
                  <c15:showDataLabelsRange val="0"/>
                </c:ext>
                <c:ext xmlns:c16="http://schemas.microsoft.com/office/drawing/2014/chart" uri="{C3380CC4-5D6E-409C-BE32-E72D297353CC}">
                  <c16:uniqueId val="{0000000B-0CCD-469D-85D2-CC58A65EB76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FY15</c:v>
                </c:pt>
                <c:pt idx="1">
                  <c:v>FY16</c:v>
                </c:pt>
                <c:pt idx="2">
                  <c:v>FY17</c:v>
                </c:pt>
                <c:pt idx="3">
                  <c:v>FY18</c:v>
                </c:pt>
                <c:pt idx="4">
                  <c:v>FY19 </c:v>
                </c:pt>
                <c:pt idx="5">
                  <c:v>FY20</c:v>
                </c:pt>
                <c:pt idx="6">
                  <c:v>FY21</c:v>
                </c:pt>
              </c:strCache>
            </c:strRef>
          </c:cat>
          <c:val>
            <c:numRef>
              <c:f>Sheet1!$B$2:$B$8</c:f>
              <c:numCache>
                <c:formatCode>General</c:formatCode>
                <c:ptCount val="7"/>
                <c:pt idx="0">
                  <c:v>162</c:v>
                </c:pt>
                <c:pt idx="1">
                  <c:v>151</c:v>
                </c:pt>
                <c:pt idx="2">
                  <c:v>174</c:v>
                </c:pt>
                <c:pt idx="3">
                  <c:v>168</c:v>
                </c:pt>
                <c:pt idx="4">
                  <c:v>167</c:v>
                </c:pt>
                <c:pt idx="5">
                  <c:v>165</c:v>
                </c:pt>
                <c:pt idx="6">
                  <c:v>164</c:v>
                </c:pt>
              </c:numCache>
            </c:numRef>
          </c:val>
          <c:extLst>
            <c:ext xmlns:c16="http://schemas.microsoft.com/office/drawing/2014/chart" uri="{C3380CC4-5D6E-409C-BE32-E72D297353CC}">
              <c16:uniqueId val="{00000000-C3FE-46F0-A532-2991E82326FB}"/>
            </c:ext>
          </c:extLst>
        </c:ser>
        <c:dLbls>
          <c:dLblPos val="outEnd"/>
          <c:showLegendKey val="0"/>
          <c:showVal val="1"/>
          <c:showCatName val="0"/>
          <c:showSerName val="0"/>
          <c:showPercent val="0"/>
          <c:showBubbleSize val="0"/>
        </c:dLbls>
        <c:gapWidth val="150"/>
        <c:axId val="126552320"/>
        <c:axId val="126558208"/>
      </c:barChart>
      <c:lineChart>
        <c:grouping val="standard"/>
        <c:varyColors val="0"/>
        <c:ser>
          <c:idx val="1"/>
          <c:order val="1"/>
          <c:tx>
            <c:strRef>
              <c:f>Sheet1!$C$1</c:f>
              <c:strCache>
                <c:ptCount val="1"/>
                <c:pt idx="0">
                  <c:v>Trend</c:v>
                </c:pt>
              </c:strCache>
            </c:strRef>
          </c:tx>
          <c:spPr>
            <a:ln w="28575" cap="rnd">
              <a:solidFill>
                <a:schemeClr val="accent2"/>
              </a:solidFill>
              <a:round/>
            </a:ln>
            <a:effectLst/>
          </c:spPr>
          <c:marker>
            <c:symbol val="none"/>
          </c:marker>
          <c:dPt>
            <c:idx val="3"/>
            <c:marker>
              <c:symbol val="none"/>
            </c:marker>
            <c:bubble3D val="0"/>
            <c:spPr>
              <a:ln w="28575" cap="rnd">
                <a:solidFill>
                  <a:schemeClr val="accent2"/>
                </a:solidFill>
                <a:prstDash val="solid"/>
                <a:round/>
              </a:ln>
              <a:effectLst/>
            </c:spPr>
            <c:extLst>
              <c:ext xmlns:c16="http://schemas.microsoft.com/office/drawing/2014/chart" uri="{C3380CC4-5D6E-409C-BE32-E72D297353CC}">
                <c16:uniqueId val="{00000005-77BC-46C9-911C-1C622509367B}"/>
              </c:ext>
            </c:extLst>
          </c:dPt>
          <c:dPt>
            <c:idx val="4"/>
            <c:marker>
              <c:symbol val="none"/>
            </c:marker>
            <c:bubble3D val="0"/>
            <c:spPr>
              <a:ln w="28575" cap="rnd">
                <a:solidFill>
                  <a:schemeClr val="accent2"/>
                </a:solidFill>
                <a:prstDash val="dash"/>
                <a:round/>
              </a:ln>
              <a:effectLst/>
            </c:spPr>
            <c:extLst>
              <c:ext xmlns:c16="http://schemas.microsoft.com/office/drawing/2014/chart" uri="{C3380CC4-5D6E-409C-BE32-E72D297353CC}">
                <c16:uniqueId val="{00000004-77BC-46C9-911C-1C622509367B}"/>
              </c:ext>
            </c:extLst>
          </c:dPt>
          <c:dPt>
            <c:idx val="5"/>
            <c:marker>
              <c:symbol val="none"/>
            </c:marker>
            <c:bubble3D val="0"/>
            <c:spPr>
              <a:ln w="28575" cap="rnd">
                <a:solidFill>
                  <a:schemeClr val="accent2"/>
                </a:solidFill>
                <a:prstDash val="dash"/>
                <a:round/>
              </a:ln>
              <a:effectLst/>
            </c:spPr>
            <c:extLst>
              <c:ext xmlns:c16="http://schemas.microsoft.com/office/drawing/2014/chart" uri="{C3380CC4-5D6E-409C-BE32-E72D297353CC}">
                <c16:uniqueId val="{0000000C-0CCD-469D-85D2-CC58A65EB761}"/>
              </c:ext>
            </c:extLst>
          </c:dPt>
          <c:dPt>
            <c:idx val="6"/>
            <c:marker>
              <c:symbol val="none"/>
            </c:marker>
            <c:bubble3D val="0"/>
            <c:spPr>
              <a:ln w="28575" cap="rnd">
                <a:solidFill>
                  <a:schemeClr val="accent2"/>
                </a:solidFill>
                <a:prstDash val="dash"/>
                <a:round/>
              </a:ln>
              <a:effectLst/>
            </c:spPr>
            <c:extLst>
              <c:ext xmlns:c16="http://schemas.microsoft.com/office/drawing/2014/chart" uri="{C3380CC4-5D6E-409C-BE32-E72D297353CC}">
                <c16:uniqueId val="{0000000D-0CCD-469D-85D2-CC58A65EB761}"/>
              </c:ext>
            </c:extLst>
          </c:dPt>
          <c:cat>
            <c:strRef>
              <c:f>Sheet1!$A$2:$A$8</c:f>
              <c:strCache>
                <c:ptCount val="7"/>
                <c:pt idx="0">
                  <c:v>FY15</c:v>
                </c:pt>
                <c:pt idx="1">
                  <c:v>FY16</c:v>
                </c:pt>
                <c:pt idx="2">
                  <c:v>FY17</c:v>
                </c:pt>
                <c:pt idx="3">
                  <c:v>FY18</c:v>
                </c:pt>
                <c:pt idx="4">
                  <c:v>FY19 </c:v>
                </c:pt>
                <c:pt idx="5">
                  <c:v>FY20</c:v>
                </c:pt>
                <c:pt idx="6">
                  <c:v>FY21</c:v>
                </c:pt>
              </c:strCache>
            </c:strRef>
          </c:cat>
          <c:val>
            <c:numRef>
              <c:f>Sheet1!$C$2:$C$8</c:f>
              <c:numCache>
                <c:formatCode>General</c:formatCode>
                <c:ptCount val="7"/>
                <c:pt idx="0">
                  <c:v>162</c:v>
                </c:pt>
                <c:pt idx="1">
                  <c:v>151</c:v>
                </c:pt>
                <c:pt idx="2">
                  <c:v>174</c:v>
                </c:pt>
                <c:pt idx="3">
                  <c:v>168</c:v>
                </c:pt>
                <c:pt idx="4">
                  <c:v>167</c:v>
                </c:pt>
                <c:pt idx="5">
                  <c:v>165</c:v>
                </c:pt>
                <c:pt idx="6">
                  <c:v>164</c:v>
                </c:pt>
              </c:numCache>
            </c:numRef>
          </c:val>
          <c:smooth val="0"/>
          <c:extLst>
            <c:ext xmlns:c16="http://schemas.microsoft.com/office/drawing/2014/chart" uri="{C3380CC4-5D6E-409C-BE32-E72D297353CC}">
              <c16:uniqueId val="{00000001-C3FE-46F0-A532-2991E82326FB}"/>
            </c:ext>
          </c:extLst>
        </c:ser>
        <c:dLbls>
          <c:showLegendKey val="0"/>
          <c:showVal val="0"/>
          <c:showCatName val="0"/>
          <c:showSerName val="0"/>
          <c:showPercent val="0"/>
          <c:showBubbleSize val="0"/>
        </c:dLbls>
        <c:marker val="1"/>
        <c:smooth val="0"/>
        <c:axId val="126552320"/>
        <c:axId val="126558208"/>
      </c:lineChart>
      <c:catAx>
        <c:axId val="126552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6558208"/>
        <c:crosses val="autoZero"/>
        <c:auto val="1"/>
        <c:lblAlgn val="ctr"/>
        <c:lblOffset val="100"/>
        <c:noMultiLvlLbl val="0"/>
      </c:catAx>
      <c:valAx>
        <c:axId val="126558208"/>
        <c:scaling>
          <c:orientation val="minMax"/>
          <c:min val="1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6552320"/>
        <c:crosses val="autoZero"/>
        <c:crossBetween val="between"/>
      </c:valAx>
      <c:spPr>
        <a:noFill/>
        <a:ln>
          <a:noFill/>
        </a:ln>
        <a:effectLst/>
      </c:spPr>
    </c:plotArea>
    <c:legend>
      <c:legendPos val="t"/>
      <c:legendEntry>
        <c:idx val="0"/>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ayout>
        <c:manualLayout>
          <c:xMode val="edge"/>
          <c:yMode val="edge"/>
          <c:x val="0.39310088233651602"/>
          <c:y val="0.10379534069768501"/>
          <c:w val="0.23407494275981461"/>
          <c:h val="6.912012085090311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0.40685</cdr:x>
      <cdr:y>0.92624</cdr:y>
    </cdr:from>
    <cdr:to>
      <cdr:x>0.42813</cdr:x>
      <cdr:y>0.98354</cdr:y>
    </cdr:to>
    <cdr:sp macro="" textlink="">
      <cdr:nvSpPr>
        <cdr:cNvPr id="2" name="TextBox 10">
          <a:extLst xmlns:a="http://schemas.openxmlformats.org/drawingml/2006/main">
            <a:ext uri="{FF2B5EF4-FFF2-40B4-BE49-F238E27FC236}">
              <a16:creationId xmlns:a16="http://schemas.microsoft.com/office/drawing/2014/main" id="{74F001CC-B7AE-4455-B9B6-60F770039820}"/>
            </a:ext>
          </a:extLst>
        </cdr:cNvPr>
        <cdr:cNvSpPr txBox="1"/>
      </cdr:nvSpPr>
      <cdr:spPr>
        <a:xfrm xmlns:a="http://schemas.openxmlformats.org/drawingml/2006/main">
          <a:off x="3200400" y="3482671"/>
          <a:ext cx="167395" cy="215448"/>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800" dirty="0"/>
            <a:t>4</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1" y="6"/>
            <a:ext cx="3044725" cy="466411"/>
          </a:xfrm>
          <a:prstGeom prst="rect">
            <a:avLst/>
          </a:prstGeom>
        </p:spPr>
        <p:txBody>
          <a:bodyPr vert="horz" lIns="92174" tIns="46086" rIns="92174" bIns="46086"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sz="quarter" idx="1"/>
          </p:nvPr>
        </p:nvSpPr>
        <p:spPr>
          <a:xfrm>
            <a:off x="3976792" y="6"/>
            <a:ext cx="3044725" cy="466411"/>
          </a:xfrm>
          <a:prstGeom prst="rect">
            <a:avLst/>
          </a:prstGeom>
        </p:spPr>
        <p:txBody>
          <a:bodyPr vert="horz" lIns="92174" tIns="46086" rIns="92174" bIns="46086" rtlCol="0"/>
          <a:lstStyle>
            <a:lvl1pPr algn="r" fontAlgn="auto">
              <a:spcBef>
                <a:spcPts val="0"/>
              </a:spcBef>
              <a:spcAft>
                <a:spcPts val="0"/>
              </a:spcAft>
              <a:defRPr sz="1200">
                <a:latin typeface="+mn-lt"/>
                <a:cs typeface="+mn-cs"/>
              </a:defRPr>
            </a:lvl1pPr>
          </a:lstStyle>
          <a:p>
            <a:pPr>
              <a:defRPr/>
            </a:pPr>
            <a:fld id="{46E18A7C-1E4B-4CA5-A5BE-97380EA5825B}" type="datetimeFigureOut">
              <a:rPr lang="en-US"/>
              <a:pPr>
                <a:defRPr/>
              </a:pPr>
              <a:t>7/16/2020</a:t>
            </a:fld>
            <a:endParaRPr lang="en-US" dirty="0"/>
          </a:p>
        </p:txBody>
      </p:sp>
      <p:sp>
        <p:nvSpPr>
          <p:cNvPr id="4" name="Footer Placeholder 3"/>
          <p:cNvSpPr>
            <a:spLocks noGrp="1"/>
          </p:cNvSpPr>
          <p:nvPr>
            <p:ph type="ftr" sz="quarter" idx="2"/>
          </p:nvPr>
        </p:nvSpPr>
        <p:spPr>
          <a:xfrm>
            <a:off x="11" y="8857019"/>
            <a:ext cx="3044725" cy="450493"/>
          </a:xfrm>
          <a:prstGeom prst="rect">
            <a:avLst/>
          </a:prstGeom>
        </p:spPr>
        <p:txBody>
          <a:bodyPr vert="horz" lIns="92174" tIns="46086" rIns="92174" bIns="46086" rtlCol="0" anchor="b"/>
          <a:lstStyle>
            <a:lvl1pPr algn="l" fontAlgn="auto">
              <a:spcBef>
                <a:spcPts val="0"/>
              </a:spcBef>
              <a:spcAft>
                <a:spcPts val="0"/>
              </a:spcAft>
              <a:defRPr sz="1200">
                <a:latin typeface="+mn-lt"/>
                <a:cs typeface="+mn-cs"/>
              </a:defRPr>
            </a:lvl1pPr>
          </a:lstStyle>
          <a:p>
            <a:pPr>
              <a:defRPr/>
            </a:pPr>
            <a:endParaRPr lang="en-US" dirty="0"/>
          </a:p>
        </p:txBody>
      </p:sp>
      <p:sp>
        <p:nvSpPr>
          <p:cNvPr id="5" name="Slide Number Placeholder 4"/>
          <p:cNvSpPr>
            <a:spLocks noGrp="1"/>
          </p:cNvSpPr>
          <p:nvPr>
            <p:ph type="sldNum" sz="quarter" idx="3"/>
          </p:nvPr>
        </p:nvSpPr>
        <p:spPr>
          <a:xfrm>
            <a:off x="3976792" y="8841102"/>
            <a:ext cx="3044725" cy="466411"/>
          </a:xfrm>
          <a:prstGeom prst="rect">
            <a:avLst/>
          </a:prstGeom>
        </p:spPr>
        <p:txBody>
          <a:bodyPr vert="horz" lIns="92174" tIns="46086" rIns="92174" bIns="46086" rtlCol="0" anchor="b"/>
          <a:lstStyle>
            <a:lvl1pPr algn="r" fontAlgn="auto">
              <a:spcBef>
                <a:spcPts val="0"/>
              </a:spcBef>
              <a:spcAft>
                <a:spcPts val="0"/>
              </a:spcAft>
              <a:defRPr sz="1200">
                <a:latin typeface="+mn-lt"/>
                <a:cs typeface="+mn-cs"/>
              </a:defRPr>
            </a:lvl1pPr>
          </a:lstStyle>
          <a:p>
            <a:pPr>
              <a:defRPr/>
            </a:pPr>
            <a:fld id="{F770221B-DCCF-4CF6-A176-F1569CDC927D}" type="slidenum">
              <a:rPr lang="en-US"/>
              <a:pPr>
                <a:defRPr/>
              </a:pPr>
              <a:t>‹#›</a:t>
            </a:fld>
            <a:endParaRPr lang="en-US" dirty="0"/>
          </a:p>
        </p:txBody>
      </p:sp>
    </p:spTree>
    <p:extLst>
      <p:ext uri="{BB962C8B-B14F-4D97-AF65-F5344CB8AC3E}">
        <p14:creationId xmlns:p14="http://schemas.microsoft.com/office/powerpoint/2010/main" val="19946373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1" y="6"/>
            <a:ext cx="3044725" cy="466411"/>
          </a:xfrm>
          <a:prstGeom prst="rect">
            <a:avLst/>
          </a:prstGeom>
        </p:spPr>
        <p:txBody>
          <a:bodyPr vert="horz" lIns="92174" tIns="46086" rIns="92174" bIns="46086"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3976792" y="6"/>
            <a:ext cx="3044725" cy="466411"/>
          </a:xfrm>
          <a:prstGeom prst="rect">
            <a:avLst/>
          </a:prstGeom>
        </p:spPr>
        <p:txBody>
          <a:bodyPr vert="horz" lIns="92174" tIns="46086" rIns="92174" bIns="46086" rtlCol="0"/>
          <a:lstStyle>
            <a:lvl1pPr algn="r" fontAlgn="auto">
              <a:spcBef>
                <a:spcPts val="0"/>
              </a:spcBef>
              <a:spcAft>
                <a:spcPts val="0"/>
              </a:spcAft>
              <a:defRPr sz="1200">
                <a:latin typeface="+mn-lt"/>
                <a:cs typeface="+mn-cs"/>
              </a:defRPr>
            </a:lvl1pPr>
          </a:lstStyle>
          <a:p>
            <a:pPr>
              <a:defRPr/>
            </a:pPr>
            <a:fld id="{73009DB8-3D72-4311-B9D8-FE0E7F7653D4}" type="datetimeFigureOut">
              <a:rPr lang="en-US"/>
              <a:pPr>
                <a:defRPr/>
              </a:pPr>
              <a:t>7/16/2020</a:t>
            </a:fld>
            <a:endParaRPr lang="en-US" dirty="0"/>
          </a:p>
        </p:txBody>
      </p:sp>
      <p:sp>
        <p:nvSpPr>
          <p:cNvPr id="4" name="Slide Image Placeholder 3"/>
          <p:cNvSpPr>
            <a:spLocks noGrp="1" noRot="1" noChangeAspect="1"/>
          </p:cNvSpPr>
          <p:nvPr>
            <p:ph type="sldImg" idx="2"/>
          </p:nvPr>
        </p:nvSpPr>
        <p:spPr>
          <a:xfrm>
            <a:off x="1185863" y="698500"/>
            <a:ext cx="4651375" cy="3489325"/>
          </a:xfrm>
          <a:prstGeom prst="rect">
            <a:avLst/>
          </a:prstGeom>
          <a:noFill/>
          <a:ln w="12700">
            <a:solidFill>
              <a:prstClr val="black"/>
            </a:solidFill>
          </a:ln>
        </p:spPr>
        <p:txBody>
          <a:bodyPr vert="horz" lIns="92174" tIns="46086" rIns="92174" bIns="46086" rtlCol="0" anchor="ctr"/>
          <a:lstStyle/>
          <a:p>
            <a:pPr lvl="0"/>
            <a:endParaRPr lang="en-US" noProof="0" dirty="0"/>
          </a:p>
        </p:txBody>
      </p:sp>
      <p:sp>
        <p:nvSpPr>
          <p:cNvPr id="5" name="Notes Placeholder 4"/>
          <p:cNvSpPr>
            <a:spLocks noGrp="1"/>
          </p:cNvSpPr>
          <p:nvPr>
            <p:ph type="body" sz="quarter" idx="3"/>
          </p:nvPr>
        </p:nvSpPr>
        <p:spPr>
          <a:xfrm>
            <a:off x="702632" y="4422146"/>
            <a:ext cx="5617842" cy="4188140"/>
          </a:xfrm>
          <a:prstGeom prst="rect">
            <a:avLst/>
          </a:prstGeom>
        </p:spPr>
        <p:txBody>
          <a:bodyPr vert="horz" lIns="92174" tIns="46086" rIns="92174" bIns="46086"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1" y="8841102"/>
            <a:ext cx="3044725" cy="466411"/>
          </a:xfrm>
          <a:prstGeom prst="rect">
            <a:avLst/>
          </a:prstGeom>
        </p:spPr>
        <p:txBody>
          <a:bodyPr vert="horz" lIns="92174" tIns="46086" rIns="92174" bIns="46086" rtlCol="0" anchor="b"/>
          <a:lstStyle>
            <a:lvl1pPr algn="l" fontAlgn="auto">
              <a:spcBef>
                <a:spcPts val="0"/>
              </a:spcBef>
              <a:spcAft>
                <a:spcPts val="0"/>
              </a:spcAft>
              <a:defRPr sz="1200">
                <a:latin typeface="+mn-lt"/>
                <a:cs typeface="+mn-cs"/>
              </a:defRPr>
            </a:lvl1pPr>
          </a:lstStyle>
          <a:p>
            <a:pPr>
              <a:defRPr/>
            </a:pPr>
            <a:r>
              <a:rPr lang="en-US" dirty="0"/>
              <a:t>*Please indicate the performance measures that relate to Agency Priority Goals with an asterisk</a:t>
            </a:r>
          </a:p>
        </p:txBody>
      </p:sp>
      <p:sp>
        <p:nvSpPr>
          <p:cNvPr id="7" name="Slide Number Placeholder 6"/>
          <p:cNvSpPr>
            <a:spLocks noGrp="1"/>
          </p:cNvSpPr>
          <p:nvPr>
            <p:ph type="sldNum" sz="quarter" idx="5"/>
          </p:nvPr>
        </p:nvSpPr>
        <p:spPr>
          <a:xfrm>
            <a:off x="3976792" y="8841102"/>
            <a:ext cx="3044725" cy="466411"/>
          </a:xfrm>
          <a:prstGeom prst="rect">
            <a:avLst/>
          </a:prstGeom>
        </p:spPr>
        <p:txBody>
          <a:bodyPr vert="horz" lIns="92174" tIns="46086" rIns="92174" bIns="46086" rtlCol="0" anchor="b"/>
          <a:lstStyle>
            <a:lvl1pPr algn="r" fontAlgn="auto">
              <a:spcBef>
                <a:spcPts val="0"/>
              </a:spcBef>
              <a:spcAft>
                <a:spcPts val="0"/>
              </a:spcAft>
              <a:defRPr sz="1200">
                <a:latin typeface="+mn-lt"/>
                <a:cs typeface="+mn-cs"/>
              </a:defRPr>
            </a:lvl1pPr>
          </a:lstStyle>
          <a:p>
            <a:pPr>
              <a:defRPr/>
            </a:pPr>
            <a:fld id="{50FF4534-B329-401B-AE23-89FA4CAE54CB}" type="slidenum">
              <a:rPr lang="en-US"/>
              <a:pPr>
                <a:defRPr/>
              </a:pPr>
              <a:t>‹#›</a:t>
            </a:fld>
            <a:endParaRPr lang="en-US" dirty="0"/>
          </a:p>
        </p:txBody>
      </p:sp>
    </p:spTree>
    <p:extLst>
      <p:ext uri="{BB962C8B-B14F-4D97-AF65-F5344CB8AC3E}">
        <p14:creationId xmlns:p14="http://schemas.microsoft.com/office/powerpoint/2010/main" val="225412926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a:defRPr/>
            </a:pPr>
            <a:fld id="{50FF4534-B329-401B-AE23-89FA4CAE54CB}" type="slidenum">
              <a:rPr lang="en-US"/>
              <a:pPr>
                <a:defRPr/>
              </a:pPr>
              <a:t>2</a:t>
            </a:fld>
            <a:endParaRPr lang="en-US" dirty="0"/>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609269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defTabSz="909563">
              <a:defRPr/>
            </a:pPr>
            <a:fld id="{50FF4534-B329-401B-AE23-89FA4CAE54CB}" type="slidenum">
              <a:rPr lang="en-US">
                <a:solidFill>
                  <a:prstClr val="black"/>
                </a:solidFill>
                <a:latin typeface="Calibri"/>
              </a:rPr>
              <a:pPr defTabSz="909563">
                <a:defRPr/>
              </a:pPr>
              <a:t>11</a:t>
            </a:fld>
            <a:endParaRPr lang="en-US" dirty="0">
              <a:solidFill>
                <a:prstClr val="black"/>
              </a:solidFill>
              <a:latin typeface="Calibri"/>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1742384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a:defRPr/>
            </a:pPr>
            <a:fld id="{50FF4534-B329-401B-AE23-89FA4CAE54CB}" type="slidenum">
              <a:rPr lang="en-US">
                <a:solidFill>
                  <a:prstClr val="black"/>
                </a:solidFill>
              </a:rPr>
              <a:pPr>
                <a:defRPr/>
              </a:pPr>
              <a:t>12</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1780144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a:defRPr/>
            </a:pPr>
            <a:fld id="{50FF4534-B329-401B-AE23-89FA4CAE54CB}" type="slidenum">
              <a:rPr lang="en-US"/>
              <a:pPr>
                <a:defRPr/>
              </a:pPr>
              <a:t>13</a:t>
            </a:fld>
            <a:endParaRPr lang="en-US" dirty="0"/>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173172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a:defRPr/>
            </a:pPr>
            <a:fld id="{50FF4534-B329-401B-AE23-89FA4CAE54CB}" type="slidenum">
              <a:rPr lang="en-US"/>
              <a:pPr>
                <a:defRPr/>
              </a:pPr>
              <a:t>3</a:t>
            </a:fld>
            <a:endParaRPr lang="en-US" dirty="0"/>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2144902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a:defRPr/>
            </a:pPr>
            <a:fld id="{50FF4534-B329-401B-AE23-89FA4CAE54CB}" type="slidenum">
              <a:rPr lang="en-US"/>
              <a:pPr>
                <a:defRPr/>
              </a:pPr>
              <a:t>4</a:t>
            </a:fld>
            <a:endParaRPr lang="en-US" dirty="0"/>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1079818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F4534-B329-401B-AE23-89FA4CAE54CB}"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3998988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F4534-B329-401B-AE23-89FA4CAE54CB}"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3148513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a:defRPr/>
            </a:pPr>
            <a:fld id="{50FF4534-B329-401B-AE23-89FA4CAE54CB}" type="slidenum">
              <a:rPr lang="en-US">
                <a:solidFill>
                  <a:prstClr val="black"/>
                </a:solidFill>
              </a:rPr>
              <a:pPr>
                <a:defRPr/>
              </a:pPr>
              <a:t>7</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1949557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a:defRPr/>
            </a:pPr>
            <a:fld id="{50FF4534-B329-401B-AE23-89FA4CAE54CB}" type="slidenum">
              <a:rPr lang="en-US">
                <a:solidFill>
                  <a:prstClr val="black"/>
                </a:solidFill>
              </a:rPr>
              <a:pPr>
                <a:defRPr/>
              </a:pPr>
              <a:t>8</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6043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a:defRPr/>
            </a:pPr>
            <a:fld id="{50FF4534-B329-401B-AE23-89FA4CAE54CB}" type="slidenum">
              <a:rPr lang="en-US">
                <a:solidFill>
                  <a:prstClr val="black"/>
                </a:solidFill>
              </a:rPr>
              <a:pPr>
                <a:defRPr/>
              </a:pPr>
              <a:t>9</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598860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a:defRPr/>
            </a:pPr>
            <a:fld id="{50FF4534-B329-401B-AE23-89FA4CAE54CB}" type="slidenum">
              <a:rPr lang="en-US">
                <a:solidFill>
                  <a:prstClr val="black"/>
                </a:solidFill>
              </a:rPr>
              <a:pPr>
                <a:defRPr/>
              </a:pPr>
              <a:t>10</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337734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993D543-B9AD-4541-8D50-FC0DB6793694}" type="datetime1">
              <a:rPr lang="en-US" smtClean="0"/>
              <a:pPr>
                <a:defRPr/>
              </a:pPr>
              <a:t>7/16/2020</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939A7CC1-7E13-436F-B581-24BA55219FC5}" type="slidenum">
              <a:rPr lang="en-US" smtClean="0"/>
              <a:pPr>
                <a:defRPr/>
              </a:pPr>
              <a:t>‹#›</a:t>
            </a:fld>
            <a:endParaRPr lang="en-US" dirty="0"/>
          </a:p>
        </p:txBody>
      </p:sp>
      <p:cxnSp>
        <p:nvCxnSpPr>
          <p:cNvPr id="7" name="Straight Connector 6"/>
          <p:cNvCxnSpPr/>
          <p:nvPr userDrawn="1"/>
        </p:nvCxnSpPr>
        <p:spPr>
          <a:xfrm>
            <a:off x="0" y="990600"/>
            <a:ext cx="9144000" cy="0"/>
          </a:xfrm>
          <a:prstGeom prst="line">
            <a:avLst/>
          </a:prstGeom>
          <a:ln w="635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318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0D92CDEA-0595-4CD2-AB12-750352C61034}" type="datetime1">
              <a:rPr lang="en-US" smtClean="0"/>
              <a:pPr>
                <a:defRPr/>
              </a:pPr>
              <a:t>7/16/2020</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6CB3B7C-A4C3-4582-A892-33FFA8B1DEB9}" type="slidenum">
              <a:rPr lang="en-US" smtClean="0"/>
              <a:pPr>
                <a:defRPr/>
              </a:pPr>
              <a:t>‹#›</a:t>
            </a:fld>
            <a:endParaRPr lang="en-US" dirty="0"/>
          </a:p>
        </p:txBody>
      </p:sp>
    </p:spTree>
    <p:extLst>
      <p:ext uri="{BB962C8B-B14F-4D97-AF65-F5344CB8AC3E}">
        <p14:creationId xmlns:p14="http://schemas.microsoft.com/office/powerpoint/2010/main" val="2335864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32FD303E-E507-4F3D-A405-065880C06DB1}" type="datetime1">
              <a:rPr lang="en-US" smtClean="0"/>
              <a:pPr>
                <a:defRPr/>
              </a:pPr>
              <a:t>7/16/2020</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6A609018-3517-4D44-9489-AB74389E0E90}" type="slidenum">
              <a:rPr lang="en-US" smtClean="0"/>
              <a:pPr>
                <a:defRPr/>
              </a:pPr>
              <a:t>‹#›</a:t>
            </a:fld>
            <a:endParaRPr lang="en-US" dirty="0"/>
          </a:p>
        </p:txBody>
      </p:sp>
    </p:spTree>
    <p:extLst>
      <p:ext uri="{BB962C8B-B14F-4D97-AF65-F5344CB8AC3E}">
        <p14:creationId xmlns:p14="http://schemas.microsoft.com/office/powerpoint/2010/main" val="4222617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A6BBDA07-6C4A-45A7-8D6E-FCE60B3A696E}" type="datetime1">
              <a:rPr lang="en-US" smtClean="0"/>
              <a:pPr>
                <a:defRPr/>
              </a:pPr>
              <a:t>7/16/2020</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A8673FB3-C29E-47C8-9BFD-B08D4E5245E2}" type="slidenum">
              <a:rPr lang="en-US" smtClean="0"/>
              <a:pPr>
                <a:defRPr/>
              </a:pPr>
              <a:t>‹#›</a:t>
            </a:fld>
            <a:endParaRPr lang="en-US" dirty="0"/>
          </a:p>
        </p:txBody>
      </p:sp>
    </p:spTree>
    <p:extLst>
      <p:ext uri="{BB962C8B-B14F-4D97-AF65-F5344CB8AC3E}">
        <p14:creationId xmlns:p14="http://schemas.microsoft.com/office/powerpoint/2010/main" val="2944676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fld id="{6FC9EC1C-17E7-4876-A5B9-E345375D393E}" type="datetime1">
              <a:rPr lang="en-US" smtClean="0"/>
              <a:pPr>
                <a:defRPr/>
              </a:pPr>
              <a:t>7/16/2020</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47420569-7746-48CD-AF55-182514A6F7DA}" type="slidenum">
              <a:rPr lang="en-US" smtClean="0"/>
              <a:pPr>
                <a:defRPr/>
              </a:pPr>
              <a:t>‹#›</a:t>
            </a:fld>
            <a:endParaRPr lang="en-US" dirty="0"/>
          </a:p>
        </p:txBody>
      </p:sp>
    </p:spTree>
    <p:extLst>
      <p:ext uri="{BB962C8B-B14F-4D97-AF65-F5344CB8AC3E}">
        <p14:creationId xmlns:p14="http://schemas.microsoft.com/office/powerpoint/2010/main" val="3349880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D9B6FA6B-F14C-49E5-BF02-7122386C8ADE}" type="datetime1">
              <a:rPr lang="en-US" smtClean="0"/>
              <a:pPr>
                <a:defRPr/>
              </a:pPr>
              <a:t>7/16/2020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27F2626-5647-4C95-95FE-50FA160DC312}" type="slidenum">
              <a:rPr lang="en-US" smtClean="0"/>
              <a:pPr>
                <a:defRPr/>
              </a:pPr>
              <a:t>‹#›</a:t>
            </a:fld>
            <a:endParaRPr lang="en-US" dirty="0"/>
          </a:p>
        </p:txBody>
      </p:sp>
    </p:spTree>
    <p:extLst>
      <p:ext uri="{BB962C8B-B14F-4D97-AF65-F5344CB8AC3E}">
        <p14:creationId xmlns:p14="http://schemas.microsoft.com/office/powerpoint/2010/main" val="2985479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A5BA0F53-C87C-416C-AA8F-09ECA46FD558}" type="datetime1">
              <a:rPr lang="en-US" smtClean="0"/>
              <a:pPr>
                <a:defRPr/>
              </a:pPr>
              <a:t>7/16/2020</a:t>
            </a:fld>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080FF5CF-EFE5-4A4A-A96E-F1E17A2A09BD}" type="slidenum">
              <a:rPr lang="en-US" smtClean="0"/>
              <a:pPr>
                <a:defRPr/>
              </a:pPr>
              <a:t>‹#›</a:t>
            </a:fld>
            <a:endParaRPr lang="en-US" dirty="0"/>
          </a:p>
        </p:txBody>
      </p:sp>
    </p:spTree>
    <p:extLst>
      <p:ext uri="{BB962C8B-B14F-4D97-AF65-F5344CB8AC3E}">
        <p14:creationId xmlns:p14="http://schemas.microsoft.com/office/powerpoint/2010/main" val="2792140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7700610E-F571-4A51-B01B-45852481F52C}" type="datetime1">
              <a:rPr lang="en-US" smtClean="0"/>
              <a:pPr>
                <a:defRPr/>
              </a:pPr>
              <a:t>7/16/2020</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B18E8902-04E4-4F7B-A445-6BB141A709A0}" type="slidenum">
              <a:rPr lang="en-US" smtClean="0"/>
              <a:pPr>
                <a:defRPr/>
              </a:pPr>
              <a:t>‹#›</a:t>
            </a:fld>
            <a:endParaRPr lang="en-US" dirty="0"/>
          </a:p>
        </p:txBody>
      </p:sp>
    </p:spTree>
    <p:extLst>
      <p:ext uri="{BB962C8B-B14F-4D97-AF65-F5344CB8AC3E}">
        <p14:creationId xmlns:p14="http://schemas.microsoft.com/office/powerpoint/2010/main" val="4237630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1DC02DDB-B073-4E10-B6F5-85A4CD03F53F}" type="datetime1">
              <a:rPr lang="en-US" smtClean="0"/>
              <a:pPr>
                <a:defRPr/>
              </a:pPr>
              <a:t>7/16/2020</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6323B054-33F4-442A-94F9-CF4ACA445542}" type="slidenum">
              <a:rPr lang="en-US" smtClean="0"/>
              <a:pPr>
                <a:defRPr/>
              </a:pPr>
              <a:t>‹#›</a:t>
            </a:fld>
            <a:endParaRPr lang="en-US" dirty="0"/>
          </a:p>
        </p:txBody>
      </p:sp>
    </p:spTree>
    <p:extLst>
      <p:ext uri="{BB962C8B-B14F-4D97-AF65-F5344CB8AC3E}">
        <p14:creationId xmlns:p14="http://schemas.microsoft.com/office/powerpoint/2010/main" val="2289585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0B5678B0-3276-4883-93A0-381D6C5098A6}" type="datetime1">
              <a:rPr lang="en-US" smtClean="0"/>
              <a:pPr>
                <a:defRPr/>
              </a:pPr>
              <a:t>7/16/2020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78378FB6-EC10-489B-820E-CFAB31844336}" type="slidenum">
              <a:rPr lang="en-US" smtClean="0"/>
              <a:pPr>
                <a:defRPr/>
              </a:pPr>
              <a:t>‹#›</a:t>
            </a:fld>
            <a:endParaRPr lang="en-US" dirty="0"/>
          </a:p>
        </p:txBody>
      </p:sp>
    </p:spTree>
    <p:extLst>
      <p:ext uri="{BB962C8B-B14F-4D97-AF65-F5344CB8AC3E}">
        <p14:creationId xmlns:p14="http://schemas.microsoft.com/office/powerpoint/2010/main" val="343060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B84D048F-F5E5-4629-BD23-9DD9881C804E}" type="datetime1">
              <a:rPr lang="en-US" smtClean="0"/>
              <a:pPr>
                <a:defRPr/>
              </a:pPr>
              <a:t>7/16/2020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76500AFE-7403-435C-8413-901EC948BB62}" type="slidenum">
              <a:rPr lang="en-US" smtClean="0"/>
              <a:pPr>
                <a:defRPr/>
              </a:pPr>
              <a:t>‹#›</a:t>
            </a:fld>
            <a:endParaRPr lang="en-US" dirty="0"/>
          </a:p>
        </p:txBody>
      </p:sp>
    </p:spTree>
    <p:extLst>
      <p:ext uri="{BB962C8B-B14F-4D97-AF65-F5344CB8AC3E}">
        <p14:creationId xmlns:p14="http://schemas.microsoft.com/office/powerpoint/2010/main" val="3419030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D3EAD120-2A39-4E95-B35A-900D9441A22E}" type="datetime1">
              <a:rPr lang="en-US" smtClean="0"/>
              <a:pPr>
                <a:defRPr/>
              </a:pPr>
              <a:t>7/16/2020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D0D54715-C98C-48DA-B0D7-91A96D2CA1F2}" type="slidenum">
              <a:rPr lang="en-US" smtClean="0"/>
              <a:pPr>
                <a:defRPr/>
              </a:pPr>
              <a:t>‹#›</a:t>
            </a:fld>
            <a:endParaRPr lang="en-US" dirty="0"/>
          </a:p>
        </p:txBody>
      </p:sp>
    </p:spTree>
    <p:extLst>
      <p:ext uri="{BB962C8B-B14F-4D97-AF65-F5344CB8AC3E}">
        <p14:creationId xmlns:p14="http://schemas.microsoft.com/office/powerpoint/2010/main" val="2062441059"/>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hudexchange.info/resource/4483/system-performance-measures-tools"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capolicylab.org/health-conditions-among-unsheltered-adults-in-the-u-s/"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hudexchange.info/news/snaps-in-focus-stella-a-new-way-to-see-how-your-coc-is-performing/"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981200"/>
            <a:ext cx="9144000" cy="1200337"/>
          </a:xfrm>
          <a:prstGeom prst="rect">
            <a:avLst/>
          </a:prstGeom>
          <a:solidFill>
            <a:srgbClr val="0024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D2C4F"/>
              </a:solidFill>
            </a:endParaRPr>
          </a:p>
        </p:txBody>
      </p:sp>
      <p:sp>
        <p:nvSpPr>
          <p:cNvPr id="7" name="Rectangle 6"/>
          <p:cNvSpPr/>
          <p:nvPr/>
        </p:nvSpPr>
        <p:spPr>
          <a:xfrm>
            <a:off x="0" y="2013372"/>
            <a:ext cx="9144000" cy="584775"/>
          </a:xfrm>
          <a:prstGeom prst="rect">
            <a:avLst/>
          </a:prstGeom>
        </p:spPr>
        <p:txBody>
          <a:bodyPr wrap="square">
            <a:spAutoFit/>
          </a:bodyPr>
          <a:lstStyle/>
          <a:p>
            <a:pPr algn="ctr">
              <a:defRPr/>
            </a:pPr>
            <a:r>
              <a:rPr lang="en-US" sz="1400" b="1" dirty="0">
                <a:solidFill>
                  <a:schemeClr val="bg1"/>
                </a:solidFill>
                <a:latin typeface="Lucida Sans" panose="020B0602030504020204" pitchFamily="34" charset="0"/>
                <a:cs typeface="Times New Roman" panose="02020603050405020304" pitchFamily="18" charset="0"/>
              </a:rPr>
              <a:t>Agency Priority Goal Action Plan</a:t>
            </a:r>
          </a:p>
          <a:p>
            <a:pPr algn="ctr">
              <a:defRPr/>
            </a:pP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a:xfrm>
            <a:off x="1295400" y="3272597"/>
            <a:ext cx="7239000" cy="2812802"/>
          </a:xfrm>
          <a:prstGeom prst="rect">
            <a:avLst/>
          </a:prstGeom>
          <a:no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400" b="1" dirty="0">
                <a:solidFill>
                  <a:srgbClr val="00244B"/>
                </a:solidFill>
                <a:latin typeface="Lucida Sans" panose="020B0602030504020204" pitchFamily="34" charset="0"/>
                <a:cs typeface="Times New Roman" panose="02020603050405020304" pitchFamily="18" charset="0"/>
              </a:rPr>
              <a:t>Goal Leader: </a:t>
            </a:r>
          </a:p>
          <a:p>
            <a:endParaRPr lang="en-US" sz="1400" b="1" dirty="0">
              <a:solidFill>
                <a:srgbClr val="00244B"/>
              </a:solidFill>
              <a:latin typeface="Lucida Sans" panose="020B0602030504020204" pitchFamily="34" charset="0"/>
              <a:cs typeface="Times New Roman" panose="02020603050405020304" pitchFamily="18" charset="0"/>
            </a:endParaRPr>
          </a:p>
          <a:p>
            <a:r>
              <a:rPr lang="en-US" sz="1400" dirty="0"/>
              <a:t>John Gibbs, Acting Assistant Secretary for Community Planning and Development</a:t>
            </a:r>
            <a:br>
              <a:rPr lang="en-US" sz="1400" dirty="0"/>
            </a:br>
            <a:r>
              <a:rPr lang="en-US" sz="1400" dirty="0"/>
              <a:t/>
            </a:r>
            <a:br>
              <a:rPr lang="en-US" sz="1400" dirty="0"/>
            </a:br>
            <a:r>
              <a:rPr lang="en-US" sz="1400" dirty="0"/>
              <a:t/>
            </a:r>
            <a:br>
              <a:rPr lang="en-US" sz="1400" dirty="0"/>
            </a:br>
            <a:r>
              <a:rPr lang="en-US" sz="1200" dirty="0">
                <a:solidFill>
                  <a:srgbClr val="00244B"/>
                </a:solidFill>
                <a:latin typeface="Lucida Sans" panose="020B0602030504020204" pitchFamily="34" charset="0"/>
                <a:cs typeface="Times New Roman" panose="02020603050405020304" pitchFamily="18" charset="0"/>
              </a:rPr>
              <a:t/>
            </a:r>
            <a:br>
              <a:rPr lang="en-US" sz="1200" dirty="0">
                <a:solidFill>
                  <a:srgbClr val="00244B"/>
                </a:solidFill>
                <a:latin typeface="Lucida Sans" panose="020B0602030504020204" pitchFamily="34" charset="0"/>
                <a:cs typeface="Times New Roman" panose="02020603050405020304" pitchFamily="18" charset="0"/>
              </a:rPr>
            </a:br>
            <a:endParaRPr lang="en-US" sz="1200" dirty="0">
              <a:solidFill>
                <a:srgbClr val="00244B"/>
              </a:solidFill>
              <a:latin typeface="Lucida Sans" panose="020B0602030504020204" pitchFamily="34" charset="0"/>
              <a:cs typeface="Times New Roman" panose="02020603050405020304" pitchFamily="18" charset="0"/>
            </a:endParaRPr>
          </a:p>
          <a:p>
            <a:endParaRPr lang="en-US" sz="1200" dirty="0">
              <a:solidFill>
                <a:srgbClr val="00244B"/>
              </a:solidFill>
              <a:latin typeface="Lucida Sans" panose="020B0602030504020204" pitchFamily="34" charset="0"/>
              <a:cs typeface="Times New Roman" panose="02020603050405020304" pitchFamily="18" charset="0"/>
            </a:endParaRPr>
          </a:p>
        </p:txBody>
      </p:sp>
      <p:sp>
        <p:nvSpPr>
          <p:cNvPr id="2" name="Rectangle 1"/>
          <p:cNvSpPr/>
          <p:nvPr/>
        </p:nvSpPr>
        <p:spPr>
          <a:xfrm>
            <a:off x="0" y="2367816"/>
            <a:ext cx="9144000" cy="523220"/>
          </a:xfrm>
          <a:prstGeom prst="rect">
            <a:avLst/>
          </a:prstGeom>
        </p:spPr>
        <p:txBody>
          <a:bodyPr wrap="square">
            <a:spAutoFit/>
          </a:bodyPr>
          <a:lstStyle/>
          <a:p>
            <a:pPr algn="ctr"/>
            <a:r>
              <a:rPr lang="en-US" sz="2800" dirty="0">
                <a:solidFill>
                  <a:schemeClr val="bg1"/>
                </a:solidFill>
                <a:latin typeface="Lucida Sans" panose="020B0602030504020204" pitchFamily="34" charset="0"/>
                <a:cs typeface="Times New Roman" panose="02020603050405020304" pitchFamily="18" charset="0"/>
              </a:rPr>
              <a:t>Reduce the Average Length of Homelessness</a:t>
            </a:r>
          </a:p>
        </p:txBody>
      </p:sp>
      <p:pic>
        <p:nvPicPr>
          <p:cNvPr id="11" name="Picture 10"/>
          <p:cNvPicPr/>
          <p:nvPr/>
        </p:nvPicPr>
        <p:blipFill>
          <a:blip r:embed="rId2"/>
          <a:stretch>
            <a:fillRect/>
          </a:stretch>
        </p:blipFill>
        <p:spPr>
          <a:xfrm>
            <a:off x="304800" y="6119952"/>
            <a:ext cx="3125422" cy="585648"/>
          </a:xfrm>
          <a:prstGeom prst="rect">
            <a:avLst/>
          </a:prstGeom>
        </p:spPr>
      </p:pic>
      <p:sp>
        <p:nvSpPr>
          <p:cNvPr id="17" name="Rectangle 16"/>
          <p:cNvSpPr/>
          <p:nvPr/>
        </p:nvSpPr>
        <p:spPr>
          <a:xfrm>
            <a:off x="5866178" y="6258887"/>
            <a:ext cx="3125422" cy="307777"/>
          </a:xfrm>
          <a:prstGeom prst="rect">
            <a:avLst/>
          </a:prstGeom>
        </p:spPr>
        <p:txBody>
          <a:bodyPr wrap="square">
            <a:spAutoFit/>
          </a:bodyPr>
          <a:lstStyle/>
          <a:p>
            <a:pPr algn="ctr"/>
            <a:r>
              <a:rPr lang="en-US" sz="1400" dirty="0">
                <a:solidFill>
                  <a:srgbClr val="00244B"/>
                </a:solidFill>
                <a:latin typeface="Lucida Sans" panose="020B0602030504020204" pitchFamily="34" charset="0"/>
                <a:cs typeface="Times New Roman" panose="02020603050405020304" pitchFamily="18" charset="0"/>
              </a:rPr>
              <a:t>Fiscal Year 2020, </a:t>
            </a:r>
            <a:r>
              <a:rPr lang="en-US" sz="1400" dirty="0" smtClean="0">
                <a:solidFill>
                  <a:srgbClr val="00244B"/>
                </a:solidFill>
                <a:latin typeface="Lucida Sans" panose="020B0602030504020204" pitchFamily="34" charset="0"/>
                <a:cs typeface="Times New Roman" panose="02020603050405020304" pitchFamily="18" charset="0"/>
              </a:rPr>
              <a:t>Quarters 1 &amp; </a:t>
            </a:r>
            <a:r>
              <a:rPr lang="en-US" sz="1400" dirty="0">
                <a:solidFill>
                  <a:srgbClr val="00244B"/>
                </a:solidFill>
                <a:latin typeface="Lucida Sans" panose="020B0602030504020204" pitchFamily="34" charset="0"/>
                <a:cs typeface="Times New Roman" panose="02020603050405020304" pitchFamily="18" charset="0"/>
              </a:rPr>
              <a:t>2</a:t>
            </a:r>
            <a:endParaRPr lang="en-US" sz="1400" dirty="0">
              <a:solidFill>
                <a:srgbClr val="00244B"/>
              </a:solidFill>
              <a:latin typeface="Lucida Sans" panose="020B0602030504020204" pitchFamily="34" charset="0"/>
            </a:endParaRPr>
          </a:p>
        </p:txBody>
      </p:sp>
      <p:pic>
        <p:nvPicPr>
          <p:cNvPr id="1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41155" y="72725"/>
            <a:ext cx="1861690" cy="1862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4971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9144000" cy="609595"/>
          </a:xfrm>
        </p:spPr>
        <p:txBody>
          <a:bodyPr rtlCol="0" anchor="b">
            <a:normAutofit/>
          </a:bodyPr>
          <a:lstStyle/>
          <a:p>
            <a:pPr algn="l" eaLnBrk="1" fontAlgn="auto" hangingPunct="1">
              <a:spcAft>
                <a:spcPts val="0"/>
              </a:spcAft>
              <a:defRPr/>
            </a:pPr>
            <a:r>
              <a:rPr lang="en-US" sz="2800" b="1" dirty="0">
                <a:latin typeface="+mj-lt"/>
              </a:rPr>
              <a:t>Key Milestones</a:t>
            </a:r>
            <a:endParaRPr lang="en-US" dirty="0">
              <a:solidFill>
                <a:schemeClr val="tx1"/>
              </a:solidFill>
              <a:latin typeface="+mj-lt"/>
            </a:endParaRPr>
          </a:p>
        </p:txBody>
      </p:sp>
      <p:sp>
        <p:nvSpPr>
          <p:cNvPr id="6" name="Slide Number Placeholder 5"/>
          <p:cNvSpPr>
            <a:spLocks noGrp="1"/>
          </p:cNvSpPr>
          <p:nvPr>
            <p:ph type="sldNum" sz="quarter" idx="12"/>
          </p:nvPr>
        </p:nvSpPr>
        <p:spPr>
          <a:xfrm>
            <a:off x="6426777" y="6324600"/>
            <a:ext cx="2057400" cy="365125"/>
          </a:xfrm>
        </p:spPr>
        <p:txBody>
          <a:bodyPr/>
          <a:lstStyle/>
          <a:p>
            <a:pPr>
              <a:defRPr/>
            </a:pPr>
            <a:fld id="{939A7CC1-7E13-436F-B581-24BA55219FC5}" type="slidenum">
              <a:rPr lang="en-US" smtClean="0">
                <a:solidFill>
                  <a:prstClr val="black">
                    <a:tint val="75000"/>
                  </a:prstClr>
                </a:solidFill>
              </a:rPr>
              <a:pPr>
                <a:defRPr/>
              </a:pPr>
              <a:t>10</a:t>
            </a:fld>
            <a:endParaRPr lang="en-US" dirty="0">
              <a:solidFill>
                <a:prstClr val="black">
                  <a:tint val="75000"/>
                </a:prstClr>
              </a:solidFill>
            </a:endParaRPr>
          </a:p>
        </p:txBody>
      </p:sp>
      <p:cxnSp>
        <p:nvCxnSpPr>
          <p:cNvPr id="7" name="Straight Connector 6"/>
          <p:cNvCxnSpPr/>
          <p:nvPr/>
        </p:nvCxnSpPr>
        <p:spPr>
          <a:xfrm>
            <a:off x="0" y="609600"/>
            <a:ext cx="9144000" cy="0"/>
          </a:xfrm>
          <a:prstGeom prst="line">
            <a:avLst/>
          </a:prstGeom>
          <a:ln w="38100">
            <a:solidFill>
              <a:srgbClr val="6EA0B5"/>
            </a:solidFill>
          </a:ln>
        </p:spPr>
        <p:style>
          <a:lnRef idx="1">
            <a:schemeClr val="accent1"/>
          </a:lnRef>
          <a:fillRef idx="0">
            <a:schemeClr val="accent1"/>
          </a:fillRef>
          <a:effectRef idx="0">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255825020"/>
              </p:ext>
            </p:extLst>
          </p:nvPr>
        </p:nvGraphicFramePr>
        <p:xfrm>
          <a:off x="269384" y="1447800"/>
          <a:ext cx="8605232" cy="3988432"/>
        </p:xfrm>
        <a:graphic>
          <a:graphicData uri="http://schemas.openxmlformats.org/drawingml/2006/table">
            <a:tbl>
              <a:tblPr>
                <a:tableStyleId>{5C22544A-7EE6-4342-B048-85BDC9FD1C3A}</a:tableStyleId>
              </a:tblPr>
              <a:tblGrid>
                <a:gridCol w="2672452">
                  <a:extLst>
                    <a:ext uri="{9D8B030D-6E8A-4147-A177-3AD203B41FA5}">
                      <a16:colId xmlns:a16="http://schemas.microsoft.com/office/drawing/2014/main" val="20000"/>
                    </a:ext>
                  </a:extLst>
                </a:gridCol>
                <a:gridCol w="859561">
                  <a:extLst>
                    <a:ext uri="{9D8B030D-6E8A-4147-A177-3AD203B41FA5}">
                      <a16:colId xmlns:a16="http://schemas.microsoft.com/office/drawing/2014/main" val="20001"/>
                    </a:ext>
                  </a:extLst>
                </a:gridCol>
                <a:gridCol w="848280">
                  <a:extLst>
                    <a:ext uri="{9D8B030D-6E8A-4147-A177-3AD203B41FA5}">
                      <a16:colId xmlns:a16="http://schemas.microsoft.com/office/drawing/2014/main" val="20002"/>
                    </a:ext>
                  </a:extLst>
                </a:gridCol>
                <a:gridCol w="792699">
                  <a:extLst>
                    <a:ext uri="{9D8B030D-6E8A-4147-A177-3AD203B41FA5}">
                      <a16:colId xmlns:a16="http://schemas.microsoft.com/office/drawing/2014/main" val="20003"/>
                    </a:ext>
                  </a:extLst>
                </a:gridCol>
                <a:gridCol w="3432240">
                  <a:extLst>
                    <a:ext uri="{9D8B030D-6E8A-4147-A177-3AD203B41FA5}">
                      <a16:colId xmlns:a16="http://schemas.microsoft.com/office/drawing/2014/main" val="20005"/>
                    </a:ext>
                  </a:extLst>
                </a:gridCol>
              </a:tblGrid>
              <a:tr h="212417">
                <a:tc gridSpan="5">
                  <a:txBody>
                    <a:bodyPr/>
                    <a:lstStyle/>
                    <a:p>
                      <a:pPr algn="ctr" fontAlgn="b"/>
                      <a:r>
                        <a:rPr lang="en-US" sz="1400" b="1" i="0" u="none" strike="noStrike" dirty="0">
                          <a:solidFill>
                            <a:srgbClr val="000000"/>
                          </a:solidFill>
                          <a:effectLst/>
                          <a:latin typeface="Calibri Light" panose="020F0302020204030204" pitchFamily="34" charset="0"/>
                          <a:cs typeface="Calibri Light" panose="020F0302020204030204" pitchFamily="34" charset="0"/>
                        </a:rPr>
                        <a:t>Milestone Summary</a:t>
                      </a:r>
                    </a:p>
                  </a:txBody>
                  <a:tcPr marL="9525" marR="9525" marT="9527" marB="0">
                    <a:solidFill>
                      <a:schemeClr val="accent1">
                        <a:lumMod val="20000"/>
                        <a:lumOff val="80000"/>
                      </a:schemeClr>
                    </a:solidFill>
                  </a:tcPr>
                </a:tc>
                <a:tc hMerge="1">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marL="9525" marR="9525" marT="9527" marB="0" anchor="b">
                    <a:solidFill>
                      <a:schemeClr val="accent1">
                        <a:lumMod val="40000"/>
                        <a:lumOff val="60000"/>
                      </a:schemeClr>
                    </a:solidFill>
                  </a:tcPr>
                </a:tc>
                <a:tc hMerge="1">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marL="9525" marR="9525" marT="9527" marB="0" anchor="b">
                    <a:solidFill>
                      <a:schemeClr val="accent1">
                        <a:lumMod val="40000"/>
                        <a:lumOff val="60000"/>
                      </a:schemeClr>
                    </a:solidFill>
                  </a:tcPr>
                </a:tc>
                <a:tc hMerge="1">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marL="9525" marR="9525" marT="9527" marB="0" anchor="b">
                    <a:solidFill>
                      <a:schemeClr val="accent1">
                        <a:lumMod val="40000"/>
                        <a:lumOff val="60000"/>
                      </a:schemeClr>
                    </a:solidFill>
                  </a:tcPr>
                </a:tc>
                <a:tc hMerge="1">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marL="9525" marR="9525" marT="9527" marB="0" anchor="b">
                    <a:solidFill>
                      <a:schemeClr val="accent1">
                        <a:lumMod val="40000"/>
                        <a:lumOff val="60000"/>
                      </a:schemeClr>
                    </a:solidFill>
                  </a:tcPr>
                </a:tc>
                <a:extLst>
                  <a:ext uri="{0D108BD9-81ED-4DB2-BD59-A6C34878D82A}">
                    <a16:rowId xmlns:a16="http://schemas.microsoft.com/office/drawing/2014/main" val="10000"/>
                  </a:ext>
                </a:extLst>
              </a:tr>
              <a:tr h="748025">
                <a:tc>
                  <a:txBody>
                    <a:bodyPr/>
                    <a:lstStyle/>
                    <a:p>
                      <a:pPr algn="l" fontAlgn="b"/>
                      <a:r>
                        <a:rPr lang="en-US" sz="1200" b="1" u="none" strike="noStrike" dirty="0">
                          <a:effectLst/>
                          <a:latin typeface="Calibri Light" panose="020F0302020204030204" pitchFamily="34" charset="0"/>
                          <a:cs typeface="Calibri Light" panose="020F0302020204030204" pitchFamily="34" charset="0"/>
                        </a:rPr>
                        <a:t>Key Milestone</a:t>
                      </a:r>
                      <a:endParaRPr lang="en-US" sz="1200" b="1" i="0" u="none" strike="noStrike" dirty="0">
                        <a:solidFill>
                          <a:srgbClr val="000000"/>
                        </a:solidFill>
                        <a:effectLst/>
                        <a:latin typeface="Calibri Light" panose="020F0302020204030204" pitchFamily="34" charset="0"/>
                        <a:cs typeface="Calibri Light" panose="020F0302020204030204" pitchFamily="34" charset="0"/>
                      </a:endParaRPr>
                    </a:p>
                  </a:txBody>
                  <a:tcPr marL="45720" marR="45720">
                    <a:solidFill>
                      <a:schemeClr val="accent1">
                        <a:lumMod val="40000"/>
                        <a:lumOff val="6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effectLst/>
                          <a:latin typeface="Calibri Light" panose="020F0302020204030204" pitchFamily="34" charset="0"/>
                          <a:cs typeface="Calibri Light" panose="020F0302020204030204" pitchFamily="34" charset="0"/>
                        </a:rPr>
                        <a:t>Milestone Due Date</a:t>
                      </a:r>
                      <a:endParaRPr lang="en-US" sz="1200" b="0" u="none" strike="noStrike" dirty="0">
                        <a:effectLst/>
                        <a:latin typeface="Calibri Light" panose="020F0302020204030204" pitchFamily="34" charset="0"/>
                        <a:cs typeface="Calibri Light" panose="020F0302020204030204" pitchFamily="34" charset="0"/>
                      </a:endParaRPr>
                    </a:p>
                    <a:p>
                      <a:pPr marL="0" marR="0" indent="0" algn="l" defTabSz="914400" rtl="0" eaLnBrk="1" fontAlgn="b"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Calibri Light" panose="020F0302020204030204" pitchFamily="34" charset="0"/>
                        <a:cs typeface="Calibri Light" panose="020F0302020204030204" pitchFamily="34" charset="0"/>
                      </a:endParaRPr>
                    </a:p>
                  </a:txBody>
                  <a:tcPr marL="45720" marR="45720">
                    <a:solidFill>
                      <a:schemeClr val="accent1">
                        <a:lumMod val="40000"/>
                        <a:lumOff val="6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baseline="0" dirty="0">
                          <a:solidFill>
                            <a:srgbClr val="000000"/>
                          </a:solidFill>
                          <a:effectLst/>
                          <a:latin typeface="Calibri Light" panose="020F0302020204030204" pitchFamily="34" charset="0"/>
                          <a:cs typeface="Calibri Light" panose="020F0302020204030204" pitchFamily="34" charset="0"/>
                        </a:rPr>
                        <a:t>Milestone Status</a:t>
                      </a:r>
                    </a:p>
                    <a:p>
                      <a:pPr marL="0" marR="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baseline="0" dirty="0">
                        <a:solidFill>
                          <a:srgbClr val="000000"/>
                        </a:solidFill>
                        <a:effectLst/>
                        <a:latin typeface="Calibri Light" panose="020F0302020204030204" pitchFamily="34" charset="0"/>
                        <a:cs typeface="Calibri Light" panose="020F0302020204030204" pitchFamily="34" charset="0"/>
                      </a:endParaRPr>
                    </a:p>
                  </a:txBody>
                  <a:tcPr marL="45720" marR="45720">
                    <a:solidFill>
                      <a:schemeClr val="accent1">
                        <a:lumMod val="40000"/>
                        <a:lumOff val="6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Calibri Light" panose="020F0302020204030204" pitchFamily="34" charset="0"/>
                          <a:cs typeface="Calibri Light" panose="020F0302020204030204" pitchFamily="34" charset="0"/>
                        </a:rPr>
                        <a:t>Change from last quarter</a:t>
                      </a:r>
                    </a:p>
                  </a:txBody>
                  <a:tcPr marL="45720" marR="45720">
                    <a:solidFill>
                      <a:schemeClr val="accent1">
                        <a:lumMod val="40000"/>
                        <a:lumOff val="6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chemeClr val="dk1"/>
                          </a:solidFill>
                          <a:effectLst/>
                          <a:latin typeface="Calibri Light" panose="020F0302020204030204" pitchFamily="34" charset="0"/>
                          <a:cs typeface="Calibri Light" panose="020F0302020204030204" pitchFamily="34" charset="0"/>
                        </a:rPr>
                        <a:t>Comments</a:t>
                      </a:r>
                    </a:p>
                    <a:p>
                      <a:pPr marL="0" marR="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dk1"/>
                        </a:solidFill>
                        <a:effectLst/>
                        <a:latin typeface="Calibri Light" panose="020F0302020204030204" pitchFamily="34" charset="0"/>
                        <a:cs typeface="Calibri Light" panose="020F0302020204030204" pitchFamily="34" charset="0"/>
                      </a:endParaRPr>
                    </a:p>
                  </a:txBody>
                  <a:tcPr marL="45720" marR="45720">
                    <a:solidFill>
                      <a:schemeClr val="accent1">
                        <a:lumMod val="40000"/>
                        <a:lumOff val="60000"/>
                      </a:schemeClr>
                    </a:solidFill>
                  </a:tcPr>
                </a:tc>
                <a:extLst>
                  <a:ext uri="{0D108BD9-81ED-4DB2-BD59-A6C34878D82A}">
                    <a16:rowId xmlns:a16="http://schemas.microsoft.com/office/drawing/2014/main" val="10001"/>
                  </a:ext>
                </a:extLst>
              </a:tr>
              <a:tr h="661048">
                <a:tc>
                  <a:txBody>
                    <a:bodyPr/>
                    <a:lstStyle/>
                    <a:p>
                      <a:pPr marL="0" indent="0" eaLnBrk="0" hangingPunct="0">
                        <a:spcBef>
                          <a:spcPts val="0"/>
                        </a:spcBef>
                        <a:spcAft>
                          <a:spcPts val="0"/>
                        </a:spcAft>
                        <a:buFont typeface="Arial" pitchFamily="34" charset="0"/>
                        <a:buNone/>
                      </a:pPr>
                      <a:r>
                        <a:rPr lang="en-US" sz="1200" kern="1200" dirty="0">
                          <a:solidFill>
                            <a:schemeClr val="dk1"/>
                          </a:solidFill>
                          <a:effectLst/>
                          <a:latin typeface="Calibri Light" panose="020F0302020204030204" pitchFamily="34" charset="0"/>
                          <a:ea typeface="+mn-ea"/>
                          <a:cs typeface="Calibri Light" panose="020F0302020204030204" pitchFamily="34" charset="0"/>
                        </a:rPr>
                        <a:t>Update HUD Field Office Monitoring Protocol document for Public Housing Agencies (PHAs) with low utilization as a part of increasing monitoring and technical assistance efforts. </a:t>
                      </a:r>
                      <a:endParaRPr lang="en-US" sz="1200" b="0" dirty="0">
                        <a:latin typeface="Calibri Light" panose="020F0302020204030204" pitchFamily="34" charset="0"/>
                        <a:cs typeface="Calibri Light" panose="020F0302020204030204" pitchFamily="34" charset="0"/>
                      </a:endParaRPr>
                    </a:p>
                  </a:txBody>
                  <a:tcPr marL="45720" marR="45720">
                    <a:solidFill>
                      <a:schemeClr val="tx2">
                        <a:lumMod val="20000"/>
                        <a:lumOff val="80000"/>
                      </a:schemeClr>
                    </a:solidFill>
                  </a:tcPr>
                </a:tc>
                <a:tc>
                  <a:txBody>
                    <a:bodyPr/>
                    <a:lstStyle/>
                    <a:p>
                      <a:pPr algn="ctr" fontAlgn="b"/>
                      <a:r>
                        <a:rPr lang="en-US" sz="1200" b="0" i="0" u="none" strike="noStrike" dirty="0">
                          <a:solidFill>
                            <a:schemeClr val="tx1"/>
                          </a:solidFill>
                          <a:effectLst/>
                          <a:latin typeface="Calibri Light" panose="020F0302020204030204" pitchFamily="34" charset="0"/>
                          <a:cs typeface="Calibri Light" panose="020F0302020204030204" pitchFamily="34" charset="0"/>
                        </a:rPr>
                        <a:t>3/1/2020</a:t>
                      </a:r>
                    </a:p>
                    <a:p>
                      <a:pPr algn="ctr" fontAlgn="b"/>
                      <a:endParaRPr lang="en-US" sz="1200" b="0" i="0" u="none" strike="sngStrike" dirty="0">
                        <a:solidFill>
                          <a:srgbClr val="FF0000"/>
                        </a:solidFill>
                        <a:effectLst/>
                        <a:latin typeface="Calibri Light" panose="020F0302020204030204" pitchFamily="34" charset="0"/>
                        <a:cs typeface="Calibri Light" panose="020F0302020204030204" pitchFamily="34" charset="0"/>
                      </a:endParaRPr>
                    </a:p>
                  </a:txBody>
                  <a:tcPr marL="45720" marR="45720">
                    <a:solidFill>
                      <a:schemeClr val="tx2">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dirty="0">
                          <a:solidFill>
                            <a:schemeClr val="dk1"/>
                          </a:solidFill>
                          <a:latin typeface="Calibri Light" panose="020F0302020204030204" pitchFamily="34" charset="0"/>
                          <a:ea typeface="+mn-ea"/>
                          <a:cs typeface="Calibri Light" panose="020F0302020204030204" pitchFamily="34" charset="0"/>
                        </a:rPr>
                        <a:t>Complete</a:t>
                      </a:r>
                    </a:p>
                  </a:txBody>
                  <a:tcPr marL="45720" marR="45720">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Calibri" panose="020F0502020204030204" pitchFamily="34" charset="0"/>
                          <a:cs typeface="Calibri Light" panose="020F0302020204030204" pitchFamily="34" charset="0"/>
                        </a:rPr>
                        <a:t>Yes</a:t>
                      </a:r>
                    </a:p>
                  </a:txBody>
                  <a:tcPr marL="45720" marR="45720">
                    <a:solidFill>
                      <a:schemeClr val="bg1">
                        <a:lumMod val="95000"/>
                      </a:schemeClr>
                    </a:solidFill>
                  </a:tcPr>
                </a:tc>
                <a:tc>
                  <a:txBody>
                    <a:bodyPr/>
                    <a:lstStyle/>
                    <a:p>
                      <a:r>
                        <a:rPr lang="en-US" sz="1350" kern="1200" dirty="0">
                          <a:solidFill>
                            <a:schemeClr val="dk1"/>
                          </a:solidFill>
                          <a:effectLst/>
                          <a:latin typeface="+mj-lt"/>
                          <a:ea typeface="+mn-ea"/>
                          <a:cs typeface="+mn-cs"/>
                        </a:rPr>
                        <a:t>The updated HCV Optimization Protocol specifically references “Actions and Deliverables” pertaining to the monitoring of HUD-VASH. </a:t>
                      </a:r>
                    </a:p>
                  </a:txBody>
                  <a:tcPr marL="45720" marR="45720">
                    <a:solidFill>
                      <a:schemeClr val="bg1">
                        <a:lumMod val="95000"/>
                      </a:schemeClr>
                    </a:solidFill>
                  </a:tcPr>
                </a:tc>
                <a:extLst>
                  <a:ext uri="{0D108BD9-81ED-4DB2-BD59-A6C34878D82A}">
                    <a16:rowId xmlns:a16="http://schemas.microsoft.com/office/drawing/2014/main" val="10002"/>
                  </a:ext>
                </a:extLst>
              </a:tr>
              <a:tr h="661048">
                <a:tc>
                  <a:txBody>
                    <a:bodyPr/>
                    <a:lstStyle/>
                    <a:p>
                      <a:pPr marL="0" marR="0" lvl="0" indent="0" algn="l" defTabSz="685800" rtl="0" eaLnBrk="0" fontAlgn="auto" latinLnBrk="0" hangingPunct="0">
                        <a:lnSpc>
                          <a:spcPct val="100000"/>
                        </a:lnSpc>
                        <a:spcBef>
                          <a:spcPts val="0"/>
                        </a:spcBef>
                        <a:spcAft>
                          <a:spcPts val="0"/>
                        </a:spcAft>
                        <a:buClrTx/>
                        <a:buSzTx/>
                        <a:buFont typeface="Arial" pitchFamily="34" charset="0"/>
                        <a:buNone/>
                        <a:tabLst/>
                        <a:defRPr/>
                      </a:pPr>
                      <a:r>
                        <a:rPr lang="en-US" sz="1200" kern="1200" dirty="0">
                          <a:solidFill>
                            <a:schemeClr val="dk1"/>
                          </a:solidFill>
                          <a:effectLst/>
                          <a:latin typeface="Calibri Light" panose="020F0302020204030204" pitchFamily="34" charset="0"/>
                          <a:ea typeface="+mn-ea"/>
                          <a:cs typeface="Calibri Light" panose="020F0302020204030204" pitchFamily="34" charset="0"/>
                        </a:rPr>
                        <a:t>Highlight the option of HUD-VASH Continuum,</a:t>
                      </a:r>
                      <a:r>
                        <a:rPr lang="en-US" sz="1200" kern="1200" baseline="30000" dirty="0">
                          <a:solidFill>
                            <a:schemeClr val="dk1"/>
                          </a:solidFill>
                          <a:effectLst/>
                          <a:latin typeface="Calibri Light" panose="020F0302020204030204" pitchFamily="34" charset="0"/>
                          <a:ea typeface="+mn-ea"/>
                          <a:cs typeface="Calibri Light" panose="020F0302020204030204" pitchFamily="34" charset="0"/>
                        </a:rPr>
                        <a:t>3</a:t>
                      </a:r>
                      <a:r>
                        <a:rPr lang="en-US" sz="1200" kern="1200" dirty="0">
                          <a:solidFill>
                            <a:schemeClr val="dk1"/>
                          </a:solidFill>
                          <a:effectLst/>
                          <a:latin typeface="Calibri Light" panose="020F0302020204030204" pitchFamily="34" charset="0"/>
                          <a:ea typeface="+mn-ea"/>
                          <a:cs typeface="Calibri Light" panose="020F0302020204030204" pitchFamily="34" charset="0"/>
                        </a:rPr>
                        <a:t> as well as the lessons learned and challenges, at industry conferences and outreach through federal and local partners.</a:t>
                      </a:r>
                      <a:r>
                        <a:rPr lang="en-US" sz="1200" dirty="0">
                          <a:effectLst/>
                          <a:latin typeface="Calibri Light" panose="020F0302020204030204" pitchFamily="34" charset="0"/>
                          <a:cs typeface="Calibri Light" panose="020F0302020204030204" pitchFamily="34" charset="0"/>
                        </a:rPr>
                        <a:t> </a:t>
                      </a:r>
                      <a:endParaRPr lang="en-US" sz="1200" kern="1200" dirty="0">
                        <a:solidFill>
                          <a:schemeClr val="dk1"/>
                        </a:solidFill>
                        <a:effectLst/>
                        <a:latin typeface="Calibri Light" panose="020F0302020204030204" pitchFamily="34" charset="0"/>
                        <a:ea typeface="+mn-ea"/>
                        <a:cs typeface="Calibri Light" panose="020F0302020204030204" pitchFamily="34" charset="0"/>
                      </a:endParaRPr>
                    </a:p>
                    <a:p>
                      <a:pPr marL="0" indent="0" eaLnBrk="0" hangingPunct="0">
                        <a:spcBef>
                          <a:spcPts val="0"/>
                        </a:spcBef>
                        <a:spcAft>
                          <a:spcPts val="0"/>
                        </a:spcAft>
                        <a:buFont typeface="Arial" pitchFamily="34" charset="0"/>
                        <a:buNone/>
                      </a:pPr>
                      <a:endParaRPr lang="en-US" sz="1200" b="0" dirty="0">
                        <a:latin typeface="Calibri Light" panose="020F0302020204030204" pitchFamily="34" charset="0"/>
                        <a:cs typeface="Calibri Light" panose="020F0302020204030204" pitchFamily="34" charset="0"/>
                      </a:endParaRPr>
                    </a:p>
                  </a:txBody>
                  <a:tcPr marL="45720" marR="45720">
                    <a:solidFill>
                      <a:schemeClr val="tx2">
                        <a:lumMod val="20000"/>
                        <a:lumOff val="80000"/>
                      </a:schemeClr>
                    </a:solidFill>
                  </a:tcPr>
                </a:tc>
                <a:tc>
                  <a:txBody>
                    <a:bodyPr/>
                    <a:lstStyle/>
                    <a:p>
                      <a:pPr algn="ctr" fontAlgn="b"/>
                      <a:r>
                        <a:rPr lang="en-US" sz="1200" b="0" i="0" u="none" strike="noStrike" kern="1200" dirty="0">
                          <a:solidFill>
                            <a:schemeClr val="tx1"/>
                          </a:solidFill>
                          <a:effectLst/>
                          <a:latin typeface="Calibri Light" panose="020F0302020204030204" pitchFamily="34" charset="0"/>
                          <a:ea typeface="+mn-ea"/>
                          <a:cs typeface="Calibri Light" panose="020F0302020204030204" pitchFamily="34" charset="0"/>
                        </a:rPr>
                        <a:t>9/1/2020</a:t>
                      </a:r>
                    </a:p>
                  </a:txBody>
                  <a:tcPr marL="45720" marR="45720">
                    <a:solidFill>
                      <a:schemeClr val="tx2">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dirty="0">
                          <a:solidFill>
                            <a:schemeClr val="dk1"/>
                          </a:solidFill>
                          <a:latin typeface="Calibri Light" panose="020F0302020204030204" pitchFamily="34" charset="0"/>
                          <a:ea typeface="+mn-ea"/>
                          <a:cs typeface="Calibri Light" panose="020F0302020204030204" pitchFamily="34" charset="0"/>
                        </a:rPr>
                        <a:t>On Track</a:t>
                      </a:r>
                    </a:p>
                  </a:txBody>
                  <a:tcPr marL="45720" marR="45720">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Calibri" panose="020F0502020204030204" pitchFamily="34" charset="0"/>
                          <a:cs typeface="Calibri Light" panose="020F0302020204030204" pitchFamily="34" charset="0"/>
                        </a:rPr>
                        <a:t>N/A</a:t>
                      </a:r>
                    </a:p>
                  </a:txBody>
                  <a:tcPr marL="45720" marR="45720">
                    <a:solidFill>
                      <a:schemeClr val="bg1">
                        <a:lumMod val="95000"/>
                      </a:schemeClr>
                    </a:solidFill>
                  </a:tcPr>
                </a:tc>
                <a:tc>
                  <a:txBody>
                    <a:bodyPr/>
                    <a:lstStyle/>
                    <a:p>
                      <a:endParaRPr lang="en-US" sz="1200" i="0" kern="1200" dirty="0">
                        <a:solidFill>
                          <a:schemeClr val="dk1"/>
                        </a:solidFill>
                        <a:effectLst/>
                        <a:latin typeface="Calibri Light" panose="020F0302020204030204" pitchFamily="34" charset="0"/>
                        <a:ea typeface="+mn-ea"/>
                        <a:cs typeface="Calibri Light" panose="020F0302020204030204" pitchFamily="34" charset="0"/>
                      </a:endParaRPr>
                    </a:p>
                  </a:txBody>
                  <a:tcPr marL="45720" marR="45720">
                    <a:solidFill>
                      <a:schemeClr val="bg1">
                        <a:lumMod val="95000"/>
                      </a:schemeClr>
                    </a:solidFill>
                  </a:tcPr>
                </a:tc>
                <a:extLst>
                  <a:ext uri="{0D108BD9-81ED-4DB2-BD59-A6C34878D82A}">
                    <a16:rowId xmlns:a16="http://schemas.microsoft.com/office/drawing/2014/main" val="2080096884"/>
                  </a:ext>
                </a:extLst>
              </a:tr>
              <a:tr h="661048">
                <a:tc>
                  <a:txBody>
                    <a:bodyPr/>
                    <a:lstStyle/>
                    <a:p>
                      <a:pPr marL="0" indent="0" eaLnBrk="0" hangingPunct="0">
                        <a:spcBef>
                          <a:spcPts val="0"/>
                        </a:spcBef>
                        <a:spcAft>
                          <a:spcPts val="0"/>
                        </a:spcAft>
                        <a:buFont typeface="Arial" pitchFamily="34" charset="0"/>
                        <a:buNone/>
                      </a:pPr>
                      <a:r>
                        <a:rPr lang="en-US" sz="1200" kern="1200" dirty="0">
                          <a:solidFill>
                            <a:schemeClr val="dk1"/>
                          </a:solidFill>
                          <a:effectLst/>
                          <a:latin typeface="Calibri Light" panose="020F0302020204030204" pitchFamily="34" charset="0"/>
                          <a:ea typeface="+mn-ea"/>
                          <a:cs typeface="Calibri Light" panose="020F0302020204030204" pitchFamily="34" charset="0"/>
                        </a:rPr>
                        <a:t>Issue additional guidance to promote the use of project-based conversions of existing HUD-VASH vouchers, especially in high-cost, low-vacancy areas.</a:t>
                      </a:r>
                      <a:endParaRPr lang="en-US" sz="1200" b="0" dirty="0">
                        <a:latin typeface="Calibri Light" panose="020F0302020204030204" pitchFamily="34" charset="0"/>
                        <a:cs typeface="Calibri Light" panose="020F0302020204030204" pitchFamily="34" charset="0"/>
                      </a:endParaRPr>
                    </a:p>
                  </a:txBody>
                  <a:tcPr marL="45720" marR="45720">
                    <a:solidFill>
                      <a:schemeClr val="tx2">
                        <a:lumMod val="20000"/>
                        <a:lumOff val="80000"/>
                      </a:schemeClr>
                    </a:solidFill>
                  </a:tcPr>
                </a:tc>
                <a:tc>
                  <a:txBody>
                    <a:bodyPr/>
                    <a:lstStyle/>
                    <a:p>
                      <a:pPr algn="ctr" fontAlgn="b"/>
                      <a:r>
                        <a:rPr lang="en-US" sz="1200" b="0" i="0" u="none" strike="noStrike" kern="1200" dirty="0">
                          <a:solidFill>
                            <a:schemeClr val="tx1"/>
                          </a:solidFill>
                          <a:effectLst/>
                          <a:latin typeface="Calibri Light" panose="020F0302020204030204" pitchFamily="34" charset="0"/>
                          <a:ea typeface="+mn-ea"/>
                          <a:cs typeface="Calibri Light" panose="020F0302020204030204" pitchFamily="34" charset="0"/>
                        </a:rPr>
                        <a:t>9/30/2020</a:t>
                      </a:r>
                    </a:p>
                  </a:txBody>
                  <a:tcPr marL="45720" marR="45720">
                    <a:solidFill>
                      <a:schemeClr val="tx2">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dirty="0">
                          <a:solidFill>
                            <a:schemeClr val="dk1"/>
                          </a:solidFill>
                          <a:latin typeface="Calibri Light" panose="020F0302020204030204" pitchFamily="34" charset="0"/>
                          <a:ea typeface="+mn-ea"/>
                          <a:cs typeface="Calibri Light" panose="020F0302020204030204" pitchFamily="34" charset="0"/>
                        </a:rPr>
                        <a:t>On Track</a:t>
                      </a:r>
                    </a:p>
                  </a:txBody>
                  <a:tcPr marL="45720" marR="45720">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Calibri" panose="020F0502020204030204" pitchFamily="34" charset="0"/>
                          <a:cs typeface="Calibri Light" panose="020F0302020204030204" pitchFamily="34" charset="0"/>
                        </a:rPr>
                        <a:t>N/A</a:t>
                      </a:r>
                    </a:p>
                  </a:txBody>
                  <a:tcPr marL="45720" marR="45720">
                    <a:solidFill>
                      <a:schemeClr val="bg1">
                        <a:lumMod val="95000"/>
                      </a:schemeClr>
                    </a:solidFill>
                  </a:tcPr>
                </a:tc>
                <a:tc>
                  <a:txBody>
                    <a:bodyPr/>
                    <a:lstStyle/>
                    <a:p>
                      <a:endParaRPr lang="en-US" sz="1200" i="0" kern="1200" dirty="0">
                        <a:solidFill>
                          <a:schemeClr val="dk1"/>
                        </a:solidFill>
                        <a:effectLst/>
                        <a:latin typeface="Calibri Light" panose="020F0302020204030204" pitchFamily="34" charset="0"/>
                        <a:ea typeface="+mn-ea"/>
                        <a:cs typeface="Calibri Light" panose="020F0302020204030204" pitchFamily="34" charset="0"/>
                      </a:endParaRPr>
                    </a:p>
                  </a:txBody>
                  <a:tcPr marL="45720" marR="45720">
                    <a:solidFill>
                      <a:schemeClr val="bg1">
                        <a:lumMod val="95000"/>
                      </a:schemeClr>
                    </a:solidFill>
                  </a:tcPr>
                </a:tc>
                <a:extLst>
                  <a:ext uri="{0D108BD9-81ED-4DB2-BD59-A6C34878D82A}">
                    <a16:rowId xmlns:a16="http://schemas.microsoft.com/office/drawing/2014/main" val="605788778"/>
                  </a:ext>
                </a:extLst>
              </a:tr>
            </a:tbl>
          </a:graphicData>
        </a:graphic>
      </p:graphicFrame>
      <p:sp>
        <p:nvSpPr>
          <p:cNvPr id="11" name="Content Placeholder 2"/>
          <p:cNvSpPr txBox="1">
            <a:spLocks/>
          </p:cNvSpPr>
          <p:nvPr/>
        </p:nvSpPr>
        <p:spPr bwMode="auto">
          <a:xfrm>
            <a:off x="0" y="609596"/>
            <a:ext cx="9144000" cy="60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800" dirty="0">
                <a:solidFill>
                  <a:prstClr val="black"/>
                </a:solidFill>
                <a:latin typeface="Calibri Light" panose="020F0302020204030204"/>
              </a:rPr>
              <a:t>Increase leasing of HUD-Department of Veterans Affairs Supportive Housing (HUD-VASH) vouchers in areas with low utilization. </a:t>
            </a:r>
          </a:p>
          <a:p>
            <a:r>
              <a:rPr lang="en-US" sz="1800" dirty="0">
                <a:solidFill>
                  <a:prstClr val="black"/>
                </a:solidFill>
                <a:latin typeface="Calibri Light" panose="020F0302020204030204"/>
              </a:rPr>
              <a:t> </a:t>
            </a:r>
          </a:p>
        </p:txBody>
      </p:sp>
      <p:sp>
        <p:nvSpPr>
          <p:cNvPr id="2" name="Rectangle 1">
            <a:extLst>
              <a:ext uri="{FF2B5EF4-FFF2-40B4-BE49-F238E27FC236}">
                <a16:creationId xmlns:a16="http://schemas.microsoft.com/office/drawing/2014/main" id="{A30F4CEC-3777-4C09-8892-57D6F9A5BEB6}"/>
              </a:ext>
            </a:extLst>
          </p:cNvPr>
          <p:cNvSpPr/>
          <p:nvPr/>
        </p:nvSpPr>
        <p:spPr>
          <a:xfrm>
            <a:off x="193766" y="6107052"/>
            <a:ext cx="8689994" cy="400110"/>
          </a:xfrm>
          <a:prstGeom prst="rect">
            <a:avLst/>
          </a:prstGeom>
        </p:spPr>
        <p:txBody>
          <a:bodyPr wrap="square">
            <a:spAutoFit/>
          </a:bodyPr>
          <a:lstStyle/>
          <a:p>
            <a:r>
              <a:rPr lang="en-US" sz="1000" baseline="30000" dirty="0">
                <a:solidFill>
                  <a:schemeClr val="dk1"/>
                </a:solidFill>
                <a:latin typeface="Calibri Light" panose="020F0302020204030204" pitchFamily="34" charset="0"/>
                <a:cs typeface="Calibri Light" panose="020F0302020204030204" pitchFamily="34" charset="0"/>
              </a:rPr>
              <a:t>3 </a:t>
            </a:r>
            <a:r>
              <a:rPr lang="en-US" sz="1000" dirty="0">
                <a:solidFill>
                  <a:schemeClr val="dk1"/>
                </a:solidFill>
              </a:rPr>
              <a:t>HUD-VASH Continuum is a flexibility under the existing HUD-VASH statute that gives the VA the ability to designate a CoC service provider to act on behalf of the VA, which enables them to serve VA-ineligible veterans. </a:t>
            </a:r>
            <a:endParaRPr lang="en-US" sz="1000" dirty="0"/>
          </a:p>
        </p:txBody>
      </p:sp>
    </p:spTree>
    <p:extLst>
      <p:ext uri="{BB962C8B-B14F-4D97-AF65-F5344CB8AC3E}">
        <p14:creationId xmlns:p14="http://schemas.microsoft.com/office/powerpoint/2010/main" val="1655633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9144000" cy="627059"/>
          </a:xfrm>
        </p:spPr>
        <p:txBody>
          <a:bodyPr rtlCol="0" anchor="b" anchorCtr="0">
            <a:normAutofit/>
          </a:bodyPr>
          <a:lstStyle/>
          <a:p>
            <a:pPr algn="l" eaLnBrk="1" fontAlgn="auto" hangingPunct="1">
              <a:spcAft>
                <a:spcPts val="0"/>
              </a:spcAft>
              <a:defRPr/>
            </a:pPr>
            <a:r>
              <a:rPr lang="en-US" sz="2800" b="1" dirty="0">
                <a:latin typeface="+mj-lt"/>
              </a:rPr>
              <a:t>Key Indicator – Average Length of Homelessness</a:t>
            </a:r>
            <a:endParaRPr lang="en-US" dirty="0">
              <a:solidFill>
                <a:schemeClr val="tx1"/>
              </a:solidFill>
              <a:latin typeface="+mj-lt"/>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9A7CC1-7E13-436F-B581-24BA55219FC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cxnSp>
        <p:nvCxnSpPr>
          <p:cNvPr id="7" name="Straight Connector 6"/>
          <p:cNvCxnSpPr/>
          <p:nvPr/>
        </p:nvCxnSpPr>
        <p:spPr>
          <a:xfrm>
            <a:off x="0" y="609600"/>
            <a:ext cx="9144000" cy="0"/>
          </a:xfrm>
          <a:prstGeom prst="line">
            <a:avLst/>
          </a:prstGeom>
          <a:ln w="38100">
            <a:solidFill>
              <a:srgbClr val="6EA0B5"/>
            </a:solidFill>
          </a:ln>
        </p:spPr>
        <p:style>
          <a:lnRef idx="1">
            <a:schemeClr val="accent1"/>
          </a:lnRef>
          <a:fillRef idx="0">
            <a:schemeClr val="accent1"/>
          </a:fillRef>
          <a:effectRef idx="0">
            <a:schemeClr val="accent1"/>
          </a:effectRef>
          <a:fontRef idx="minor">
            <a:schemeClr val="tx1"/>
          </a:fontRef>
        </p:style>
      </p:cxnSp>
      <p:graphicFrame>
        <p:nvGraphicFramePr>
          <p:cNvPr id="8" name="Chart 7"/>
          <p:cNvGraphicFramePr/>
          <p:nvPr>
            <p:extLst>
              <p:ext uri="{D42A27DB-BD31-4B8C-83A1-F6EECF244321}">
                <p14:modId xmlns:p14="http://schemas.microsoft.com/office/powerpoint/2010/main" val="139078377"/>
              </p:ext>
            </p:extLst>
          </p:nvPr>
        </p:nvGraphicFramePr>
        <p:xfrm>
          <a:off x="515679" y="1744505"/>
          <a:ext cx="7866321" cy="376000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515679" y="814216"/>
            <a:ext cx="76200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a:ea typeface="+mn-ea"/>
                <a:cs typeface="+mn-cs"/>
              </a:rPr>
              <a:t>This measure tracks the national average length of homelessness in CoCs. This represents the weighted average across approximately 400 CoCs for</a:t>
            </a:r>
            <a:r>
              <a:rPr kumimoji="0" lang="en-US" sz="1800" b="0" i="1" u="none" strike="noStrike" kern="1200" cap="none" spc="0" normalizeH="0" baseline="0" noProof="0" dirty="0">
                <a:ln>
                  <a:noFill/>
                </a:ln>
                <a:solidFill>
                  <a:srgbClr val="FF0000"/>
                </a:solidFill>
                <a:effectLst/>
                <a:uLnTx/>
                <a:uFillTx/>
                <a:latin typeface="Calibri Light" panose="020F0302020204030204"/>
                <a:ea typeface="+mn-ea"/>
                <a:cs typeface="+mn-cs"/>
              </a:rPr>
              <a:t> </a:t>
            </a:r>
            <a:r>
              <a:rPr kumimoji="0" lang="en-US" sz="1800" b="0" i="1" u="none" strike="noStrike" kern="1200" cap="none" spc="0" normalizeH="0" baseline="0" noProof="0" dirty="0">
                <a:ln>
                  <a:noFill/>
                </a:ln>
                <a:solidFill>
                  <a:prstClr val="black"/>
                </a:solidFill>
                <a:effectLst/>
                <a:uLnTx/>
                <a:uFillTx/>
                <a:latin typeface="Calibri Light" panose="020F0302020204030204"/>
                <a:ea typeface="+mn-ea"/>
                <a:cs typeface="+mn-cs"/>
              </a:rPr>
              <a:t>all projects within their community.</a:t>
            </a:r>
          </a:p>
        </p:txBody>
      </p:sp>
      <p:sp>
        <p:nvSpPr>
          <p:cNvPr id="2" name="TextBox 1"/>
          <p:cNvSpPr txBox="1"/>
          <p:nvPr/>
        </p:nvSpPr>
        <p:spPr>
          <a:xfrm>
            <a:off x="930629" y="5873084"/>
            <a:ext cx="738638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In FY17, HUD excluded the system performance measures data from Los Angeles due to known data quality errors resulting from a change in HMIS vendor.  Los Angeles resubmitted data for FY17 in FY18 and HUD has revised the national number to include this new data.</a:t>
            </a:r>
            <a:endParaRPr kumimoji="0" lang="en-US" sz="1000" b="0" i="0" u="none" strike="noStrike" kern="1200" cap="none" spc="0" normalizeH="0" baseline="0" noProof="0" dirty="0">
              <a:ln>
                <a:noFill/>
              </a:ln>
              <a:solidFill>
                <a:srgbClr val="FF0000"/>
              </a:solidFill>
              <a:effectLst/>
              <a:uLnTx/>
              <a:uFillTx/>
              <a:latin typeface="Calibri Light" panose="020F0302020204030204" pitchFamily="34" charset="0"/>
              <a:cs typeface="Calibri Light" panose="020F0302020204030204" pitchFamily="34" charset="0"/>
            </a:endParaRPr>
          </a:p>
        </p:txBody>
      </p:sp>
      <p:sp>
        <p:nvSpPr>
          <p:cNvPr id="10" name="TextBox 9"/>
          <p:cNvSpPr txBox="1"/>
          <p:nvPr/>
        </p:nvSpPr>
        <p:spPr>
          <a:xfrm>
            <a:off x="838200" y="5864396"/>
            <a:ext cx="1524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11" name="TextBox 10">
            <a:extLst>
              <a:ext uri="{FF2B5EF4-FFF2-40B4-BE49-F238E27FC236}">
                <a16:creationId xmlns:a16="http://schemas.microsoft.com/office/drawing/2014/main" id="{74F001CC-B7AE-4455-B9B6-60F770039820}"/>
              </a:ext>
            </a:extLst>
          </p:cNvPr>
          <p:cNvSpPr txBox="1"/>
          <p:nvPr/>
        </p:nvSpPr>
        <p:spPr>
          <a:xfrm>
            <a:off x="4724400" y="5236684"/>
            <a:ext cx="1524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15" name="TextBox 14">
            <a:extLst>
              <a:ext uri="{FF2B5EF4-FFF2-40B4-BE49-F238E27FC236}">
                <a16:creationId xmlns:a16="http://schemas.microsoft.com/office/drawing/2014/main" id="{6AD98790-EBE8-43E2-B097-8FA0238AE388}"/>
              </a:ext>
            </a:extLst>
          </p:cNvPr>
          <p:cNvSpPr txBox="1"/>
          <p:nvPr/>
        </p:nvSpPr>
        <p:spPr>
          <a:xfrm>
            <a:off x="939297" y="5638800"/>
            <a:ext cx="701992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FY 2016 Los Angeles data was adjusted, affecting the national average by one day. This resulted in a new figure of 151 for FY2016.</a:t>
            </a:r>
            <a:endParaRPr kumimoji="0" lang="en-US" sz="1000" b="0" i="0" u="none" strike="noStrike" kern="1200" cap="none" spc="0" normalizeH="0" baseline="0" noProof="0" dirty="0">
              <a:ln>
                <a:noFill/>
              </a:ln>
              <a:solidFill>
                <a:srgbClr val="FF0000"/>
              </a:solidFill>
              <a:effectLst/>
              <a:uLnTx/>
              <a:uFillTx/>
              <a:latin typeface="Calibri Light" panose="020F0302020204030204" pitchFamily="34" charset="0"/>
              <a:cs typeface="Calibri Light" panose="020F0302020204030204" pitchFamily="34" charset="0"/>
            </a:endParaRPr>
          </a:p>
        </p:txBody>
      </p:sp>
      <p:sp>
        <p:nvSpPr>
          <p:cNvPr id="16" name="TextBox 15">
            <a:extLst>
              <a:ext uri="{FF2B5EF4-FFF2-40B4-BE49-F238E27FC236}">
                <a16:creationId xmlns:a16="http://schemas.microsoft.com/office/drawing/2014/main" id="{E1BF4665-D292-4BC3-B42E-533615441847}"/>
              </a:ext>
            </a:extLst>
          </p:cNvPr>
          <p:cNvSpPr txBox="1"/>
          <p:nvPr/>
        </p:nvSpPr>
        <p:spPr>
          <a:xfrm>
            <a:off x="863097" y="5570543"/>
            <a:ext cx="1524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13" name="TextBox 12">
            <a:extLst>
              <a:ext uri="{FF2B5EF4-FFF2-40B4-BE49-F238E27FC236}">
                <a16:creationId xmlns:a16="http://schemas.microsoft.com/office/drawing/2014/main" id="{F25D4FA5-A00D-46DD-8ACF-40D3B41ED236}"/>
              </a:ext>
            </a:extLst>
          </p:cNvPr>
          <p:cNvSpPr txBox="1"/>
          <p:nvPr/>
        </p:nvSpPr>
        <p:spPr>
          <a:xfrm>
            <a:off x="924962" y="6261257"/>
            <a:ext cx="701992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FY19 data will be available in August 2020.</a:t>
            </a:r>
            <a:endParaRPr kumimoji="0" lang="en-US" sz="1000" b="0" i="0" u="none" strike="noStrike" kern="1200" cap="none" spc="0" normalizeH="0" baseline="0" noProof="0" dirty="0">
              <a:ln>
                <a:noFill/>
              </a:ln>
              <a:solidFill>
                <a:srgbClr val="FF0000"/>
              </a:solidFill>
              <a:effectLst/>
              <a:uLnTx/>
              <a:uFillTx/>
              <a:latin typeface="Calibri Light" panose="020F0302020204030204" pitchFamily="34" charset="0"/>
              <a:cs typeface="Calibri Light" panose="020F0302020204030204" pitchFamily="34" charset="0"/>
            </a:endParaRPr>
          </a:p>
        </p:txBody>
      </p:sp>
      <p:sp>
        <p:nvSpPr>
          <p:cNvPr id="14" name="TextBox 13">
            <a:extLst>
              <a:ext uri="{FF2B5EF4-FFF2-40B4-BE49-F238E27FC236}">
                <a16:creationId xmlns:a16="http://schemas.microsoft.com/office/drawing/2014/main" id="{7ACC6FC6-75A7-43E5-96CA-7A91D00E5660}"/>
              </a:ext>
            </a:extLst>
          </p:cNvPr>
          <p:cNvSpPr txBox="1"/>
          <p:nvPr/>
        </p:nvSpPr>
        <p:spPr>
          <a:xfrm>
            <a:off x="848762" y="6244907"/>
            <a:ext cx="1524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sp>
        <p:nvSpPr>
          <p:cNvPr id="17" name="TextBox 16">
            <a:extLst>
              <a:ext uri="{FF2B5EF4-FFF2-40B4-BE49-F238E27FC236}">
                <a16:creationId xmlns:a16="http://schemas.microsoft.com/office/drawing/2014/main" id="{9DD9F2B7-BC6F-4321-BB35-6FE46C73F685}"/>
              </a:ext>
            </a:extLst>
          </p:cNvPr>
          <p:cNvSpPr txBox="1"/>
          <p:nvPr/>
        </p:nvSpPr>
        <p:spPr>
          <a:xfrm>
            <a:off x="5715000" y="5213201"/>
            <a:ext cx="1524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spTree>
    <p:extLst>
      <p:ext uri="{BB962C8B-B14F-4D97-AF65-F5344CB8AC3E}">
        <p14:creationId xmlns:p14="http://schemas.microsoft.com/office/powerpoint/2010/main" val="425267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9144000" cy="609599"/>
          </a:xfrm>
        </p:spPr>
        <p:txBody>
          <a:bodyPr rtlCol="0" anchor="b">
            <a:normAutofit/>
          </a:bodyPr>
          <a:lstStyle/>
          <a:p>
            <a:pPr algn="l" eaLnBrk="1" fontAlgn="auto" hangingPunct="1">
              <a:spcAft>
                <a:spcPts val="0"/>
              </a:spcAft>
              <a:defRPr/>
            </a:pPr>
            <a:r>
              <a:rPr lang="en-US" sz="2800" b="1" dirty="0">
                <a:latin typeface="+mj-lt"/>
              </a:rPr>
              <a:t>Data Accuracy and Reliability</a:t>
            </a:r>
            <a:endParaRPr lang="en-US" dirty="0">
              <a:solidFill>
                <a:schemeClr val="tx1"/>
              </a:solidFill>
              <a:latin typeface="+mj-lt"/>
            </a:endParaRPr>
          </a:p>
        </p:txBody>
      </p:sp>
      <p:sp>
        <p:nvSpPr>
          <p:cNvPr id="6" name="Slide Number Placeholder 5"/>
          <p:cNvSpPr>
            <a:spLocks noGrp="1"/>
          </p:cNvSpPr>
          <p:nvPr>
            <p:ph type="sldNum" sz="quarter" idx="12"/>
          </p:nvPr>
        </p:nvSpPr>
        <p:spPr/>
        <p:txBody>
          <a:bodyPr/>
          <a:lstStyle/>
          <a:p>
            <a:pPr>
              <a:defRPr/>
            </a:pPr>
            <a:fld id="{939A7CC1-7E13-436F-B581-24BA55219FC5}" type="slidenum">
              <a:rPr lang="en-US" smtClean="0">
                <a:solidFill>
                  <a:prstClr val="black">
                    <a:tint val="75000"/>
                  </a:prstClr>
                </a:solidFill>
              </a:rPr>
              <a:pPr>
                <a:defRPr/>
              </a:pPr>
              <a:t>12</a:t>
            </a:fld>
            <a:endParaRPr lang="en-US" dirty="0">
              <a:solidFill>
                <a:prstClr val="black">
                  <a:tint val="75000"/>
                </a:prstClr>
              </a:solidFill>
            </a:endParaRPr>
          </a:p>
        </p:txBody>
      </p:sp>
      <p:cxnSp>
        <p:nvCxnSpPr>
          <p:cNvPr id="7" name="Straight Connector 6"/>
          <p:cNvCxnSpPr/>
          <p:nvPr/>
        </p:nvCxnSpPr>
        <p:spPr>
          <a:xfrm>
            <a:off x="0" y="609600"/>
            <a:ext cx="9144000" cy="0"/>
          </a:xfrm>
          <a:prstGeom prst="line">
            <a:avLst/>
          </a:prstGeom>
          <a:ln w="38100">
            <a:solidFill>
              <a:srgbClr val="6EA0B5"/>
            </a:solidFill>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9B60F02D-FFB2-4B46-98A2-96DAD8E67074}"/>
              </a:ext>
            </a:extLst>
          </p:cNvPr>
          <p:cNvGraphicFramePr>
            <a:graphicFrameLocks noGrp="1"/>
          </p:cNvGraphicFramePr>
          <p:nvPr>
            <p:extLst>
              <p:ext uri="{D42A27DB-BD31-4B8C-83A1-F6EECF244321}">
                <p14:modId xmlns:p14="http://schemas.microsoft.com/office/powerpoint/2010/main" val="4059014762"/>
              </p:ext>
            </p:extLst>
          </p:nvPr>
        </p:nvGraphicFramePr>
        <p:xfrm>
          <a:off x="152400" y="838199"/>
          <a:ext cx="8839200" cy="4998720"/>
        </p:xfrm>
        <a:graphic>
          <a:graphicData uri="http://schemas.openxmlformats.org/drawingml/2006/table">
            <a:tbl>
              <a:tblPr firstRow="1" bandRow="1">
                <a:tableStyleId>{5C22544A-7EE6-4342-B048-85BDC9FD1C3A}</a:tableStyleId>
              </a:tblPr>
              <a:tblGrid>
                <a:gridCol w="8839200">
                  <a:extLst>
                    <a:ext uri="{9D8B030D-6E8A-4147-A177-3AD203B41FA5}">
                      <a16:colId xmlns:a16="http://schemas.microsoft.com/office/drawing/2014/main" val="1979898452"/>
                    </a:ext>
                  </a:extLst>
                </a:gridCol>
              </a:tblGrid>
              <a:tr h="2895595">
                <a:tc>
                  <a:txBody>
                    <a:bodyPr/>
                    <a:lstStyle/>
                    <a:p>
                      <a:pPr marL="0" indent="0" algn="l" defTabSz="685800" rtl="0" eaLnBrk="1" latinLnBrk="0" hangingPunct="1">
                        <a:lnSpc>
                          <a:spcPct val="100000"/>
                        </a:lnSpc>
                        <a:spcBef>
                          <a:spcPts val="0"/>
                        </a:spcBef>
                        <a:spcAft>
                          <a:spcPts val="0"/>
                        </a:spcAft>
                        <a:buSzPct val="110000"/>
                        <a:buFont typeface="Arial" panose="020B0604020202020204" pitchFamily="34" charset="0"/>
                        <a:buNone/>
                      </a:pPr>
                      <a:r>
                        <a:rPr lang="en-US" sz="1400" b="1" kern="1200" dirty="0">
                          <a:solidFill>
                            <a:schemeClr val="tx1"/>
                          </a:solidFill>
                          <a:effectLst/>
                          <a:latin typeface="Calibri Light" panose="020F0302020204030204" pitchFamily="34" charset="0"/>
                          <a:ea typeface="+mn-ea"/>
                          <a:cs typeface="Calibri Light" panose="020F0302020204030204" pitchFamily="34" charset="0"/>
                        </a:rPr>
                        <a:t> Length of homelessness</a:t>
                      </a:r>
                    </a:p>
                    <a:p>
                      <a:pPr marL="285750" marR="0" lvl="0" indent="-285750" algn="l" defTabSz="685800" rtl="0" eaLnBrk="1" latinLnBrk="0" hangingPunct="1">
                        <a:lnSpc>
                          <a:spcPct val="100000"/>
                        </a:lnSpc>
                        <a:spcBef>
                          <a:spcPts val="0"/>
                        </a:spcBef>
                        <a:spcAft>
                          <a:spcPts val="0"/>
                        </a:spcAft>
                        <a:buClr>
                          <a:srgbClr val="404040"/>
                        </a:buClr>
                        <a:buSzPct val="110000"/>
                        <a:buFont typeface="Arial" panose="020B0604020202020204" pitchFamily="34" charset="0"/>
                        <a:buChar char="•"/>
                      </a:pPr>
                      <a:r>
                        <a:rPr lang="en-US" sz="1400" b="1" kern="1200" dirty="0">
                          <a:solidFill>
                            <a:schemeClr val="tx1"/>
                          </a:solidFill>
                          <a:effectLst/>
                          <a:latin typeface="Calibri Light" panose="020F0302020204030204" pitchFamily="34" charset="0"/>
                          <a:ea typeface="+mn-ea"/>
                          <a:cs typeface="Calibri Light" panose="020F0302020204030204" pitchFamily="34" charset="0"/>
                        </a:rPr>
                        <a:t>Description: </a:t>
                      </a:r>
                      <a:r>
                        <a:rPr lang="en-US" sz="1400" b="0" kern="1200" dirty="0">
                          <a:solidFill>
                            <a:schemeClr val="tx1"/>
                          </a:solidFill>
                          <a:effectLst/>
                          <a:latin typeface="Calibri Light" panose="020F0302020204030204" pitchFamily="34" charset="0"/>
                          <a:ea typeface="+mn-ea"/>
                          <a:cs typeface="Calibri Light" panose="020F0302020204030204" pitchFamily="34" charset="0"/>
                        </a:rPr>
                        <a:t>Average length of time persons experience homelessness. At this time, only persons experiencing sheltered homelessness are included in this measure; future data submissions will include persons experiencing unsheltered homelessness as well. </a:t>
                      </a:r>
                    </a:p>
                    <a:p>
                      <a:pPr marL="285750" marR="0" lvl="0" indent="-285750" algn="l" defTabSz="685800" rtl="0" eaLnBrk="1" latinLnBrk="0" hangingPunct="1">
                        <a:lnSpc>
                          <a:spcPct val="100000"/>
                        </a:lnSpc>
                        <a:spcBef>
                          <a:spcPts val="0"/>
                        </a:spcBef>
                        <a:spcAft>
                          <a:spcPts val="0"/>
                        </a:spcAft>
                        <a:buClr>
                          <a:srgbClr val="404040"/>
                        </a:buClr>
                        <a:buSzPct val="110000"/>
                        <a:buFont typeface="Arial" panose="020B0604020202020204" pitchFamily="34" charset="0"/>
                        <a:buChar char="•"/>
                      </a:pPr>
                      <a:r>
                        <a:rPr lang="en-US" sz="1400" b="1" kern="1200" dirty="0">
                          <a:solidFill>
                            <a:schemeClr val="tx1"/>
                          </a:solidFill>
                          <a:effectLst/>
                          <a:latin typeface="Calibri Light" panose="020F0302020204030204" pitchFamily="34" charset="0"/>
                          <a:ea typeface="+mn-ea"/>
                          <a:cs typeface="Calibri Light" panose="020F0302020204030204" pitchFamily="34" charset="0"/>
                        </a:rPr>
                        <a:t>Data source: </a:t>
                      </a:r>
                      <a:r>
                        <a:rPr lang="en-US" sz="1400" b="0" kern="1200" dirty="0">
                          <a:solidFill>
                            <a:schemeClr val="tx1"/>
                          </a:solidFill>
                          <a:effectLst/>
                          <a:latin typeface="Calibri Light" panose="020F0302020204030204" pitchFamily="34" charset="0"/>
                          <a:ea typeface="+mn-ea"/>
                          <a:cs typeface="Calibri Light" panose="020F0302020204030204" pitchFamily="34" charset="0"/>
                        </a:rPr>
                        <a:t>Data collected in each Continuum of Care’s (CoC’s) Homeless Management Information System (HMIS). Data is reported as “System Performance Measures” into the Homelessness Data Exchange (HDX).</a:t>
                      </a:r>
                    </a:p>
                    <a:p>
                      <a:pPr marL="285750" marR="0" lvl="0" indent="-285750" algn="l" defTabSz="685800" rtl="0" eaLnBrk="1" latinLnBrk="0" hangingPunct="1">
                        <a:lnSpc>
                          <a:spcPct val="100000"/>
                        </a:lnSpc>
                        <a:spcBef>
                          <a:spcPts val="0"/>
                        </a:spcBef>
                        <a:spcAft>
                          <a:spcPts val="0"/>
                        </a:spcAft>
                        <a:buClr>
                          <a:srgbClr val="404040"/>
                        </a:buClr>
                        <a:buSzPct val="110000"/>
                        <a:buFont typeface="Arial" panose="020B0604020202020204" pitchFamily="34" charset="0"/>
                        <a:buChar char="•"/>
                      </a:pPr>
                      <a:r>
                        <a:rPr lang="en-US" sz="1400" b="1" kern="1200" dirty="0">
                          <a:solidFill>
                            <a:schemeClr val="tx1"/>
                          </a:solidFill>
                          <a:effectLst/>
                          <a:latin typeface="Calibri Light" panose="020F0302020204030204" pitchFamily="34" charset="0"/>
                          <a:ea typeface="+mn-ea"/>
                          <a:cs typeface="Calibri Light" panose="020F0302020204030204" pitchFamily="34" charset="0"/>
                        </a:rPr>
                        <a:t>Calculation method:  </a:t>
                      </a:r>
                      <a:r>
                        <a:rPr lang="en-US" sz="1400" b="0" kern="1200" dirty="0">
                          <a:solidFill>
                            <a:schemeClr val="tx1"/>
                          </a:solidFill>
                          <a:effectLst/>
                          <a:latin typeface="Calibri Light" panose="020F0302020204030204" pitchFamily="34" charset="0"/>
                          <a:ea typeface="+mn-ea"/>
                          <a:cs typeface="Calibri Light" panose="020F0302020204030204" pitchFamily="34" charset="0"/>
                        </a:rPr>
                        <a:t>Each CoC is required to collect data and report to HUD annually on specific system performance measures. These measures are based on a set of programming specifications HUD provided to communities to ensure consistency: </a:t>
                      </a:r>
                      <a:r>
                        <a:rPr lang="en-US" sz="1400" dirty="0">
                          <a:effectLst/>
                          <a:latin typeface="Calibri Light" panose="020F0302020204030204" pitchFamily="34" charset="0"/>
                          <a:cs typeface="Calibri Light" panose="020F0302020204030204" pitchFamily="34" charset="0"/>
                          <a:hlinkClick r:id="rId3"/>
                        </a:rPr>
                        <a:t>https://www.hudexchange.info/resource/4483/system-performance-measures-tools</a:t>
                      </a:r>
                      <a:r>
                        <a:rPr lang="en-US" sz="1400" b="0" kern="1200" dirty="0">
                          <a:solidFill>
                            <a:schemeClr val="tx1"/>
                          </a:solidFill>
                          <a:effectLst/>
                          <a:latin typeface="Calibri Light" panose="020F0302020204030204" pitchFamily="34" charset="0"/>
                          <a:ea typeface="+mn-ea"/>
                          <a:cs typeface="Calibri Light" panose="020F0302020204030204" pitchFamily="34" charset="0"/>
                        </a:rPr>
                        <a:t>.</a:t>
                      </a:r>
                    </a:p>
                    <a:p>
                      <a:pPr marL="285750" marR="0" lvl="0" indent="-285750" algn="l" defTabSz="685800" rtl="0" eaLnBrk="1" latinLnBrk="0" hangingPunct="1">
                        <a:lnSpc>
                          <a:spcPct val="100000"/>
                        </a:lnSpc>
                        <a:spcBef>
                          <a:spcPts val="0"/>
                        </a:spcBef>
                        <a:spcAft>
                          <a:spcPts val="0"/>
                        </a:spcAft>
                        <a:buClr>
                          <a:srgbClr val="404040"/>
                        </a:buClr>
                        <a:buSzPct val="110000"/>
                        <a:buFont typeface="Arial" panose="020B0604020202020204" pitchFamily="34" charset="0"/>
                        <a:buChar char="•"/>
                      </a:pPr>
                      <a:r>
                        <a:rPr lang="en-US" sz="1400" b="1" kern="1200" dirty="0">
                          <a:solidFill>
                            <a:schemeClr val="tx1"/>
                          </a:solidFill>
                          <a:effectLst/>
                          <a:latin typeface="Calibri Light" panose="020F0302020204030204" pitchFamily="34" charset="0"/>
                          <a:ea typeface="+mn-ea"/>
                          <a:cs typeface="Calibri Light" panose="020F0302020204030204" pitchFamily="34" charset="0"/>
                        </a:rPr>
                        <a:t>Data quality (limitations/advantages of the data):  </a:t>
                      </a:r>
                      <a:r>
                        <a:rPr lang="en-US" sz="1400" b="0" kern="1200" dirty="0">
                          <a:solidFill>
                            <a:schemeClr val="tx1"/>
                          </a:solidFill>
                          <a:effectLst/>
                          <a:latin typeface="Calibri Light" panose="020F0302020204030204" pitchFamily="34" charset="0"/>
                          <a:ea typeface="+mn-ea"/>
                          <a:cs typeface="Calibri Light" panose="020F0302020204030204" pitchFamily="34" charset="0"/>
                        </a:rPr>
                        <a:t>Data is relatively comprehensive as CoCs must report data regardless of funding source. The data is limited by how many projects report their data in HMIS and how accurate their data quality is. HUD requires each CoC to track null and missing value information as well as other data quality concerns. The rates of data quality issues per each response element that impacts the system performance measures is submitted to HUD at the time that the measures are submitted. HUD reviews this and includes the data quality piece in its larger evaluation of the system performance measures. </a:t>
                      </a:r>
                      <a:r>
                        <a:rPr lang="en-US" sz="1400" b="1" kern="1200" dirty="0">
                          <a:solidFill>
                            <a:schemeClr val="tx1"/>
                          </a:solidFill>
                          <a:effectLst/>
                          <a:latin typeface="Calibri Light" panose="020F0302020204030204" pitchFamily="34" charset="0"/>
                          <a:ea typeface="+mn-ea"/>
                          <a:cs typeface="Calibri Light" panose="020F0302020204030204" pitchFamily="34" charset="0"/>
                        </a:rPr>
                        <a:t> </a:t>
                      </a:r>
                    </a:p>
                    <a:p>
                      <a:pPr marL="285750" marR="0" lvl="0" indent="-285750" algn="l" defTabSz="685800" rtl="0" eaLnBrk="1" latinLnBrk="0" hangingPunct="1">
                        <a:lnSpc>
                          <a:spcPct val="100000"/>
                        </a:lnSpc>
                        <a:spcBef>
                          <a:spcPts val="0"/>
                        </a:spcBef>
                        <a:spcAft>
                          <a:spcPts val="0"/>
                        </a:spcAft>
                        <a:buClr>
                          <a:srgbClr val="404040"/>
                        </a:buClr>
                        <a:buSzPct val="110000"/>
                        <a:buFont typeface="Arial" panose="020B0604020202020204" pitchFamily="34" charset="0"/>
                        <a:buChar char="•"/>
                      </a:pPr>
                      <a:r>
                        <a:rPr lang="en-US" sz="1400" b="1" kern="1200" dirty="0">
                          <a:solidFill>
                            <a:schemeClr val="tx1"/>
                          </a:solidFill>
                          <a:effectLst/>
                          <a:latin typeface="Calibri Light" panose="020F0302020204030204" pitchFamily="34" charset="0"/>
                          <a:ea typeface="+mn-ea"/>
                          <a:cs typeface="Calibri Light" panose="020F0302020204030204" pitchFamily="34" charset="0"/>
                        </a:rPr>
                        <a:t>Validation, verification, and improvement of measure: </a:t>
                      </a:r>
                      <a:r>
                        <a:rPr lang="en-US" sz="1400" b="0" kern="1200" dirty="0">
                          <a:solidFill>
                            <a:schemeClr val="tx1"/>
                          </a:solidFill>
                          <a:effectLst/>
                          <a:latin typeface="Calibri Light" panose="020F0302020204030204" pitchFamily="34" charset="0"/>
                          <a:ea typeface="+mn-ea"/>
                          <a:cs typeface="Calibri Light" panose="020F0302020204030204" pitchFamily="34" charset="0"/>
                        </a:rPr>
                        <a:t>HUD includes the System Performance Measures in its annual CoC Program Competition, along with data quality and HMIS bed coverage information. This creates incentives to have accurate data as well as to show improved outcomes. Because this process is relatively new (only 2 reporting cycles to date with system performance measures), HUD knows there are data quality concerns, both with the data entered into HMIS as well as with the reporting features of the CoCs’ HMIS. HUD will continue to include this as a scoring factor and will incorporate it into more reporting requirements. HUD will provide more resources to improve data quality. HUD provided programming specifications to ensure </a:t>
                      </a:r>
                      <a:r>
                        <a:rPr lang="en-US" sz="1400" b="0" kern="1200" dirty="0">
                          <a:solidFill>
                            <a:schemeClr val="tx1"/>
                          </a:solidFill>
                          <a:latin typeface="Calibri Light" panose="020F0302020204030204" pitchFamily="34" charset="0"/>
                          <a:ea typeface="+mn-ea"/>
                          <a:cs typeface="Calibri Light" panose="020F0302020204030204" pitchFamily="34" charset="0"/>
                        </a:rPr>
                        <a:t>consistency</a:t>
                      </a:r>
                      <a:r>
                        <a:rPr lang="en-US" sz="1400" b="0" kern="1200" dirty="0">
                          <a:solidFill>
                            <a:schemeClr val="tx1"/>
                          </a:solidFill>
                          <a:effectLst/>
                          <a:latin typeface="Calibri Light" panose="020F0302020204030204" pitchFamily="34" charset="0"/>
                          <a:ea typeface="+mn-ea"/>
                          <a:cs typeface="Calibri Light" panose="020F0302020204030204" pitchFamily="34" charset="0"/>
                        </a:rPr>
                        <a:t> and will provide more resources to help CoCs test the accuracy of their systems to pull the data</a:t>
                      </a:r>
                      <a:r>
                        <a:rPr lang="en-US" sz="1400" b="0" dirty="0">
                          <a:effectLst/>
                          <a:latin typeface="Calibri Light" panose="020F0302020204030204" pitchFamily="34" charset="0"/>
                          <a:cs typeface="Calibri Light" panose="020F03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9845174"/>
                  </a:ext>
                </a:extLst>
              </a:tr>
            </a:tbl>
          </a:graphicData>
        </a:graphic>
      </p:graphicFrame>
    </p:spTree>
    <p:extLst>
      <p:ext uri="{BB962C8B-B14F-4D97-AF65-F5344CB8AC3E}">
        <p14:creationId xmlns:p14="http://schemas.microsoft.com/office/powerpoint/2010/main" val="4129695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9144000" cy="609599"/>
          </a:xfrm>
        </p:spPr>
        <p:txBody>
          <a:bodyPr rtlCol="0" anchor="b">
            <a:normAutofit/>
          </a:bodyPr>
          <a:lstStyle/>
          <a:p>
            <a:pPr algn="l" eaLnBrk="1" fontAlgn="auto" hangingPunct="1">
              <a:spcAft>
                <a:spcPts val="0"/>
              </a:spcAft>
              <a:defRPr/>
            </a:pPr>
            <a:r>
              <a:rPr lang="en-US" sz="2800" b="1" dirty="0">
                <a:latin typeface="+mj-lt"/>
              </a:rPr>
              <a:t>Additional Information </a:t>
            </a:r>
            <a:endParaRPr lang="en-US" dirty="0">
              <a:solidFill>
                <a:schemeClr val="tx1"/>
              </a:solidFill>
              <a:latin typeface="+mj-lt"/>
            </a:endParaRPr>
          </a:p>
        </p:txBody>
      </p:sp>
      <p:sp>
        <p:nvSpPr>
          <p:cNvPr id="6" name="Slide Number Placeholder 5"/>
          <p:cNvSpPr>
            <a:spLocks noGrp="1"/>
          </p:cNvSpPr>
          <p:nvPr>
            <p:ph type="sldNum" sz="quarter" idx="12"/>
          </p:nvPr>
        </p:nvSpPr>
        <p:spPr/>
        <p:txBody>
          <a:bodyPr/>
          <a:lstStyle/>
          <a:p>
            <a:pPr>
              <a:defRPr/>
            </a:pPr>
            <a:fld id="{939A7CC1-7E13-436F-B581-24BA55219FC5}" type="slidenum">
              <a:rPr lang="en-US" smtClean="0"/>
              <a:pPr>
                <a:defRPr/>
              </a:pPr>
              <a:t>13</a:t>
            </a:fld>
            <a:endParaRPr lang="en-US" dirty="0"/>
          </a:p>
        </p:txBody>
      </p:sp>
      <p:sp>
        <p:nvSpPr>
          <p:cNvPr id="9" name="Content Placeholder 2"/>
          <p:cNvSpPr txBox="1">
            <a:spLocks/>
          </p:cNvSpPr>
          <p:nvPr/>
        </p:nvSpPr>
        <p:spPr bwMode="auto">
          <a:xfrm>
            <a:off x="381000" y="838200"/>
            <a:ext cx="8382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600" b="1" u="sng" dirty="0">
                <a:solidFill>
                  <a:schemeClr val="tx1"/>
                </a:solidFill>
                <a:latin typeface="Calibri Light" panose="020F0302020204030204" pitchFamily="34" charset="0"/>
                <a:cs typeface="Calibri Light" panose="020F0302020204030204" pitchFamily="34" charset="0"/>
              </a:rPr>
              <a:t>Contributing Programs</a:t>
            </a:r>
          </a:p>
          <a:p>
            <a:pPr algn="l"/>
            <a:r>
              <a:rPr lang="en-US" sz="1600" dirty="0">
                <a:solidFill>
                  <a:schemeClr val="tx1"/>
                </a:solidFill>
                <a:latin typeface="Calibri Light" panose="020F0302020204030204" pitchFamily="34" charset="0"/>
                <a:cs typeface="Calibri Light" panose="020F0302020204030204" pitchFamily="34" charset="0"/>
              </a:rPr>
              <a:t>Organizations:</a:t>
            </a:r>
          </a:p>
          <a:p>
            <a:pPr marL="742950" lvl="1" indent="-285750" algn="l">
              <a:buFont typeface="Courier New" panose="02070309020205020404" pitchFamily="49" charset="0"/>
              <a:buChar char="o"/>
            </a:pPr>
            <a:r>
              <a:rPr lang="en-US" sz="1600" dirty="0">
                <a:solidFill>
                  <a:schemeClr val="tx1"/>
                </a:solidFill>
                <a:latin typeface="Calibri Light" panose="020F0302020204030204" pitchFamily="34" charset="0"/>
                <a:cs typeface="Calibri Light" panose="020F0302020204030204" pitchFamily="34" charset="0"/>
              </a:rPr>
              <a:t>HUD Office of Special Needs Assistance Programs </a:t>
            </a:r>
          </a:p>
          <a:p>
            <a:pPr marL="742950" lvl="1" indent="-285750" algn="l">
              <a:buFont typeface="Courier New" panose="02070309020205020404" pitchFamily="49" charset="0"/>
              <a:buChar char="o"/>
            </a:pPr>
            <a:r>
              <a:rPr lang="en-US" sz="1600" dirty="0">
                <a:solidFill>
                  <a:schemeClr val="tx1"/>
                </a:solidFill>
                <a:latin typeface="Calibri Light" panose="020F0302020204030204" pitchFamily="34" charset="0"/>
                <a:cs typeface="Calibri Light" panose="020F0302020204030204" pitchFamily="34" charset="0"/>
              </a:rPr>
              <a:t>HUD Office of Public and Indian Housing </a:t>
            </a:r>
          </a:p>
          <a:p>
            <a:pPr marL="742950" lvl="1" indent="-285750" algn="l">
              <a:buFont typeface="Courier New" panose="02070309020205020404" pitchFamily="49" charset="0"/>
              <a:buChar char="o"/>
            </a:pPr>
            <a:r>
              <a:rPr lang="en-US" sz="1600" dirty="0">
                <a:solidFill>
                  <a:schemeClr val="tx1"/>
                </a:solidFill>
                <a:latin typeface="Calibri Light" panose="020F0302020204030204" pitchFamily="34" charset="0"/>
                <a:cs typeface="Calibri Light" panose="020F0302020204030204" pitchFamily="34" charset="0"/>
              </a:rPr>
              <a:t>HUD Office of Multifamily Housing Programs </a:t>
            </a:r>
          </a:p>
          <a:p>
            <a:pPr marL="742950" lvl="1" indent="-285750" algn="l">
              <a:buFont typeface="Courier New" panose="02070309020205020404" pitchFamily="49" charset="0"/>
              <a:buChar char="o"/>
            </a:pPr>
            <a:r>
              <a:rPr lang="en-US" sz="1600" dirty="0">
                <a:solidFill>
                  <a:schemeClr val="tx1"/>
                </a:solidFill>
                <a:latin typeface="Calibri Light" panose="020F0302020204030204" pitchFamily="34" charset="0"/>
                <a:cs typeface="Calibri Light" panose="020F0302020204030204" pitchFamily="34" charset="0"/>
              </a:rPr>
              <a:t>US Interagency Council on Homelessness </a:t>
            </a:r>
          </a:p>
          <a:p>
            <a:pPr marL="742950" lvl="1" indent="-285750" algn="l">
              <a:buFont typeface="Courier New" panose="02070309020205020404" pitchFamily="49" charset="0"/>
              <a:buChar char="o"/>
            </a:pPr>
            <a:r>
              <a:rPr lang="en-US" sz="1600" dirty="0">
                <a:solidFill>
                  <a:schemeClr val="tx1"/>
                </a:solidFill>
                <a:latin typeface="Calibri Light" panose="020F0302020204030204" pitchFamily="34" charset="0"/>
                <a:cs typeface="Calibri Light" panose="020F0302020204030204" pitchFamily="34" charset="0"/>
              </a:rPr>
              <a:t>US Department of Veteran Affairs</a:t>
            </a:r>
          </a:p>
          <a:p>
            <a:pPr lvl="1" algn="l"/>
            <a:endParaRPr lang="en-US" sz="1600" dirty="0">
              <a:solidFill>
                <a:schemeClr val="tx1"/>
              </a:solidFill>
              <a:latin typeface="Calibri Light" panose="020F0302020204030204" pitchFamily="34" charset="0"/>
              <a:cs typeface="Calibri Light" panose="020F0302020204030204" pitchFamily="34" charset="0"/>
            </a:endParaRPr>
          </a:p>
          <a:p>
            <a:pPr algn="l"/>
            <a:r>
              <a:rPr lang="en-US" sz="1600" dirty="0">
                <a:solidFill>
                  <a:schemeClr val="tx1"/>
                </a:solidFill>
                <a:latin typeface="Calibri Light" panose="020F0302020204030204" pitchFamily="34" charset="0"/>
                <a:cs typeface="Calibri Light" panose="020F0302020204030204" pitchFamily="34" charset="0"/>
              </a:rPr>
              <a:t>HUD</a:t>
            </a:r>
            <a:r>
              <a:rPr lang="en-US" sz="1600" dirty="0">
                <a:solidFill>
                  <a:srgbClr val="FF0000"/>
                </a:solidFill>
                <a:latin typeface="Calibri Light" panose="020F0302020204030204" pitchFamily="34" charset="0"/>
                <a:cs typeface="Calibri Light" panose="020F0302020204030204" pitchFamily="34" charset="0"/>
              </a:rPr>
              <a:t> </a:t>
            </a:r>
            <a:r>
              <a:rPr lang="en-US" sz="1600" dirty="0">
                <a:solidFill>
                  <a:schemeClr val="tx1"/>
                </a:solidFill>
                <a:latin typeface="Calibri Light" panose="020F0302020204030204" pitchFamily="34" charset="0"/>
                <a:cs typeface="Calibri Light" panose="020F0302020204030204" pitchFamily="34" charset="0"/>
              </a:rPr>
              <a:t>Program Activities:</a:t>
            </a:r>
          </a:p>
          <a:p>
            <a:pPr marL="914400" lvl="1" indent="-457200" algn="l">
              <a:buFont typeface="Courier New" panose="02070309020205020404" pitchFamily="49" charset="0"/>
              <a:buChar char="o"/>
            </a:pPr>
            <a:r>
              <a:rPr lang="en-US" sz="1600" dirty="0">
                <a:solidFill>
                  <a:schemeClr val="tx1"/>
                </a:solidFill>
                <a:latin typeface="Calibri Light" panose="020F0302020204030204" pitchFamily="34" charset="0"/>
                <a:cs typeface="Calibri Light" panose="020F0302020204030204" pitchFamily="34" charset="0"/>
              </a:rPr>
              <a:t>Continuum of Care Program</a:t>
            </a:r>
          </a:p>
          <a:p>
            <a:pPr marL="914400" lvl="1" indent="-457200" algn="l">
              <a:buFont typeface="Courier New" panose="02070309020205020404" pitchFamily="49" charset="0"/>
              <a:buChar char="o"/>
            </a:pPr>
            <a:r>
              <a:rPr lang="en-US" sz="1600" dirty="0">
                <a:solidFill>
                  <a:schemeClr val="tx1"/>
                </a:solidFill>
                <a:latin typeface="Calibri Light" panose="020F0302020204030204" pitchFamily="34" charset="0"/>
                <a:cs typeface="Calibri Light" panose="020F0302020204030204" pitchFamily="34" charset="0"/>
              </a:rPr>
              <a:t>Emergency Solutions Grants Program</a:t>
            </a:r>
          </a:p>
          <a:p>
            <a:pPr marL="914400" lvl="1" indent="-457200" algn="l">
              <a:buFont typeface="Courier New" panose="02070309020205020404" pitchFamily="49" charset="0"/>
              <a:buChar char="o"/>
            </a:pPr>
            <a:r>
              <a:rPr lang="en-US" sz="1600" dirty="0">
                <a:solidFill>
                  <a:schemeClr val="tx1"/>
                </a:solidFill>
                <a:latin typeface="Calibri Light" panose="020F0302020204030204" pitchFamily="34" charset="0"/>
                <a:cs typeface="Calibri Light" panose="020F0302020204030204" pitchFamily="34" charset="0"/>
              </a:rPr>
              <a:t>HUD-VA Supportive Housing Program</a:t>
            </a:r>
          </a:p>
          <a:p>
            <a:pPr marL="914400" lvl="1" indent="-457200" algn="l">
              <a:buFont typeface="Courier New" panose="02070309020205020404" pitchFamily="49" charset="0"/>
              <a:buChar char="o"/>
            </a:pPr>
            <a:r>
              <a:rPr lang="en-US" sz="1600" dirty="0">
                <a:solidFill>
                  <a:schemeClr val="tx1"/>
                </a:solidFill>
                <a:latin typeface="Calibri Light" panose="020F0302020204030204" pitchFamily="34" charset="0"/>
                <a:cs typeface="Calibri Light" panose="020F0302020204030204" pitchFamily="34" charset="0"/>
              </a:rPr>
              <a:t>Public Housing </a:t>
            </a:r>
          </a:p>
          <a:p>
            <a:pPr marL="914400" lvl="1" indent="-457200" algn="l">
              <a:buFont typeface="Courier New" panose="02070309020205020404" pitchFamily="49" charset="0"/>
              <a:buChar char="o"/>
            </a:pPr>
            <a:r>
              <a:rPr lang="en-US" sz="1600" dirty="0">
                <a:solidFill>
                  <a:schemeClr val="tx1"/>
                </a:solidFill>
                <a:latin typeface="Calibri Light" panose="020F0302020204030204" pitchFamily="34" charset="0"/>
                <a:cs typeface="Calibri Light" panose="020F0302020204030204" pitchFamily="34" charset="0"/>
              </a:rPr>
              <a:t>Housing Choice Vouchers</a:t>
            </a:r>
          </a:p>
          <a:p>
            <a:pPr marL="914400" lvl="1" indent="-457200" algn="l">
              <a:buFont typeface="Courier New" panose="02070309020205020404" pitchFamily="49" charset="0"/>
              <a:buChar char="o"/>
            </a:pPr>
            <a:r>
              <a:rPr lang="en-US" sz="1600" dirty="0">
                <a:solidFill>
                  <a:schemeClr val="tx1"/>
                </a:solidFill>
                <a:latin typeface="Calibri Light" panose="020F0302020204030204" pitchFamily="34" charset="0"/>
                <a:cs typeface="Calibri Light" panose="020F0302020204030204" pitchFamily="34" charset="0"/>
              </a:rPr>
              <a:t>Multifamily Housing Programs </a:t>
            </a:r>
          </a:p>
          <a:p>
            <a:pPr algn="l"/>
            <a:endParaRPr lang="en-US" sz="1600" b="1" u="sng" dirty="0">
              <a:solidFill>
                <a:schemeClr val="tx1"/>
              </a:solidFill>
              <a:latin typeface="Calibri Light" panose="020F0302020204030204" pitchFamily="34" charset="0"/>
              <a:cs typeface="Calibri Light" panose="020F0302020204030204" pitchFamily="34" charset="0"/>
            </a:endParaRPr>
          </a:p>
          <a:p>
            <a:pPr algn="l"/>
            <a:r>
              <a:rPr lang="en-US" sz="1600" b="1" u="sng" dirty="0">
                <a:solidFill>
                  <a:schemeClr val="tx1"/>
                </a:solidFill>
                <a:latin typeface="Calibri Light" panose="020F0302020204030204" pitchFamily="34" charset="0"/>
                <a:cs typeface="Calibri Light" panose="020F0302020204030204" pitchFamily="34" charset="0"/>
              </a:rPr>
              <a:t>Stakeholder / Congressional Consultations</a:t>
            </a:r>
          </a:p>
          <a:p>
            <a:pPr algn="l"/>
            <a:r>
              <a:rPr lang="en-US" sz="1600" dirty="0">
                <a:solidFill>
                  <a:schemeClr val="tx1"/>
                </a:solidFill>
                <a:latin typeface="Calibri Light" panose="020F0302020204030204" pitchFamily="34" charset="0"/>
                <a:cs typeface="Calibri Light" panose="020F0302020204030204" pitchFamily="34" charset="0"/>
              </a:rPr>
              <a:t>HUD works closely with local communities through the CoC Program to support tailored programs that best meet a community’s needs.  </a:t>
            </a:r>
          </a:p>
        </p:txBody>
      </p:sp>
      <p:cxnSp>
        <p:nvCxnSpPr>
          <p:cNvPr id="7" name="Straight Connector 6"/>
          <p:cNvCxnSpPr/>
          <p:nvPr/>
        </p:nvCxnSpPr>
        <p:spPr>
          <a:xfrm>
            <a:off x="0" y="609600"/>
            <a:ext cx="9144000" cy="0"/>
          </a:xfrm>
          <a:prstGeom prst="line">
            <a:avLst/>
          </a:prstGeom>
          <a:ln w="38100">
            <a:solidFill>
              <a:srgbClr val="6EA0B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784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1"/>
            <a:ext cx="9144000" cy="609600"/>
          </a:xfrm>
        </p:spPr>
        <p:txBody>
          <a:bodyPr rtlCol="0" anchor="b">
            <a:normAutofit/>
          </a:bodyPr>
          <a:lstStyle/>
          <a:p>
            <a:pPr algn="l">
              <a:defRPr/>
            </a:pPr>
            <a:r>
              <a:rPr lang="en-US" sz="2800" b="1" dirty="0">
                <a:latin typeface="+mj-lt"/>
              </a:rPr>
              <a:t>Overview</a:t>
            </a:r>
            <a:endParaRPr lang="en-US" sz="2800" dirty="0">
              <a:solidFill>
                <a:schemeClr val="tx1"/>
              </a:solidFill>
              <a:latin typeface="+mj-lt"/>
            </a:endParaRPr>
          </a:p>
        </p:txBody>
      </p:sp>
      <p:sp>
        <p:nvSpPr>
          <p:cNvPr id="6" name="Slide Number Placeholder 5"/>
          <p:cNvSpPr>
            <a:spLocks noGrp="1"/>
          </p:cNvSpPr>
          <p:nvPr>
            <p:ph type="sldNum" sz="quarter" idx="12"/>
          </p:nvPr>
        </p:nvSpPr>
        <p:spPr/>
        <p:txBody>
          <a:bodyPr/>
          <a:lstStyle/>
          <a:p>
            <a:pPr>
              <a:defRPr/>
            </a:pPr>
            <a:fld id="{939A7CC1-7E13-436F-B581-24BA55219FC5}" type="slidenum">
              <a:rPr lang="en-US" smtClean="0"/>
              <a:pPr>
                <a:defRPr/>
              </a:pPr>
              <a:t>2</a:t>
            </a:fld>
            <a:endParaRPr lang="en-US" dirty="0"/>
          </a:p>
        </p:txBody>
      </p:sp>
      <p:cxnSp>
        <p:nvCxnSpPr>
          <p:cNvPr id="7" name="Straight Connector 6"/>
          <p:cNvCxnSpPr/>
          <p:nvPr/>
        </p:nvCxnSpPr>
        <p:spPr>
          <a:xfrm>
            <a:off x="0" y="609600"/>
            <a:ext cx="9144000" cy="0"/>
          </a:xfrm>
          <a:prstGeom prst="line">
            <a:avLst/>
          </a:prstGeom>
          <a:ln w="38100">
            <a:solidFill>
              <a:srgbClr val="6EA0B5"/>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5059276A-51EB-40B2-9340-98D4CD2E82C4}"/>
              </a:ext>
            </a:extLst>
          </p:cNvPr>
          <p:cNvSpPr txBox="1">
            <a:spLocks/>
          </p:cNvSpPr>
          <p:nvPr/>
        </p:nvSpPr>
        <p:spPr bwMode="auto">
          <a:xfrm>
            <a:off x="381000" y="685800"/>
            <a:ext cx="8534400" cy="603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800" b="1" dirty="0">
                <a:solidFill>
                  <a:schemeClr val="tx1"/>
                </a:solidFill>
                <a:latin typeface="Calibri Light" panose="020F0302020204030204" pitchFamily="34" charset="0"/>
                <a:cs typeface="Calibri Light" panose="020F0302020204030204" pitchFamily="34" charset="0"/>
              </a:rPr>
              <a:t>Goal Statement</a:t>
            </a:r>
          </a:p>
          <a:p>
            <a:pPr marL="914400" lvl="1" indent="-457200" algn="l">
              <a:buFont typeface="Courier New" panose="02070309020205020404" pitchFamily="49" charset="0"/>
              <a:buChar char="o"/>
            </a:pPr>
            <a:r>
              <a:rPr lang="en-US" sz="1800" dirty="0">
                <a:solidFill>
                  <a:schemeClr val="tx1"/>
                </a:solidFill>
                <a:latin typeface="Calibri Light" panose="020F0302020204030204" pitchFamily="34" charset="0"/>
                <a:cs typeface="Calibri Light" panose="020F0302020204030204" pitchFamily="34" charset="0"/>
              </a:rPr>
              <a:t>By September 30, 2021, reduce the average length of homelessness in communities by an average of three days from FY 2019.  </a:t>
            </a:r>
          </a:p>
          <a:p>
            <a:pPr algn="l">
              <a:spcBef>
                <a:spcPts val="1800"/>
              </a:spcBef>
            </a:pPr>
            <a:r>
              <a:rPr lang="en-US" sz="1800" b="1" dirty="0">
                <a:solidFill>
                  <a:schemeClr val="tx1"/>
                </a:solidFill>
                <a:latin typeface="Calibri Light" panose="020F0302020204030204" pitchFamily="34" charset="0"/>
                <a:cs typeface="Calibri Light" panose="020F0302020204030204" pitchFamily="34" charset="0"/>
              </a:rPr>
              <a:t>Challenge</a:t>
            </a:r>
          </a:p>
          <a:p>
            <a:pPr marL="914400" lvl="1" indent="-457200" algn="l">
              <a:buFont typeface="Courier New" panose="02070309020205020404" pitchFamily="49" charset="0"/>
              <a:buChar char="o"/>
            </a:pPr>
            <a:r>
              <a:rPr lang="en-US" sz="1800" dirty="0">
                <a:solidFill>
                  <a:schemeClr val="tx1"/>
                </a:solidFill>
                <a:latin typeface="Calibri Light" panose="020F0302020204030204" pitchFamily="34" charset="0"/>
                <a:cs typeface="Calibri Light" panose="020F0302020204030204" pitchFamily="34" charset="0"/>
              </a:rPr>
              <a:t>Today’s housing affordability crisis creates a more difficult environment for people experiencing homelessness to get back into housing. This is especially true in rural communities and some West Coast communities that are losing ground.</a:t>
            </a:r>
            <a:r>
              <a:rPr lang="en-US" sz="1800" baseline="30000" dirty="0">
                <a:solidFill>
                  <a:schemeClr val="tx1"/>
                </a:solidFill>
                <a:latin typeface="Calibri Light" panose="020F0302020204030204" pitchFamily="34" charset="0"/>
                <a:cs typeface="Calibri Light" panose="020F0302020204030204" pitchFamily="34" charset="0"/>
              </a:rPr>
              <a:t>1</a:t>
            </a:r>
          </a:p>
          <a:p>
            <a:pPr marL="914400" lvl="1" indent="-457200" algn="l">
              <a:buFont typeface="Courier New" panose="02070309020205020404" pitchFamily="49" charset="0"/>
              <a:buChar char="o"/>
            </a:pPr>
            <a:r>
              <a:rPr lang="en-US" sz="1800" dirty="0">
                <a:solidFill>
                  <a:schemeClr val="tx1"/>
                </a:solidFill>
                <a:latin typeface="Calibri Light" panose="020F0302020204030204" pitchFamily="34" charset="0"/>
                <a:cs typeface="Calibri Light" panose="020F0302020204030204" pitchFamily="34" charset="0"/>
              </a:rPr>
              <a:t>Rural communities face unique barriers when combating homelessness, including serving large and dispersed geographic regions. </a:t>
            </a:r>
            <a:r>
              <a:rPr lang="en-US" sz="1800" strike="sngStrike" dirty="0">
                <a:solidFill>
                  <a:srgbClr val="FF0000"/>
                </a:solidFill>
                <a:latin typeface="Calibri Light" panose="020F0302020204030204" pitchFamily="34" charset="0"/>
                <a:cs typeface="Calibri Light" panose="020F0302020204030204" pitchFamily="34" charset="0"/>
              </a:rPr>
              <a:t>  </a:t>
            </a:r>
          </a:p>
          <a:p>
            <a:pPr algn="l">
              <a:spcBef>
                <a:spcPts val="1800"/>
              </a:spcBef>
            </a:pPr>
            <a:r>
              <a:rPr lang="en-US" sz="1800" b="1" dirty="0">
                <a:solidFill>
                  <a:schemeClr val="tx1"/>
                </a:solidFill>
                <a:latin typeface="Calibri Light" panose="020F0302020204030204" pitchFamily="34" charset="0"/>
                <a:cs typeface="Calibri Light" panose="020F0302020204030204" pitchFamily="34" charset="0"/>
              </a:rPr>
              <a:t>Opportunity</a:t>
            </a:r>
          </a:p>
          <a:p>
            <a:pPr marL="914400" lvl="1" indent="-457200" algn="l">
              <a:buFont typeface="Courier New" panose="02070309020205020404" pitchFamily="49" charset="0"/>
              <a:buChar char="o"/>
            </a:pPr>
            <a:r>
              <a:rPr lang="en-US" sz="1800" dirty="0">
                <a:solidFill>
                  <a:schemeClr val="tx1"/>
                </a:solidFill>
                <a:latin typeface="Calibri Light" panose="020F0302020204030204" pitchFamily="34" charset="0"/>
                <a:cs typeface="Calibri Light" panose="020F0302020204030204" pitchFamily="34" charset="0"/>
              </a:rPr>
              <a:t>HUD will support technical assistance (TA) and explore regulatory and legislative fixes to allow communities to customize their solutions to ending homelessness. HUD will use strategies learned from the 79 communities and three states that have effectively ended veteran homelessness to target Continuum of Care (CoC) and other HUD-assisted housing resources to those with the highest need.   </a:t>
            </a:r>
            <a:endParaRPr lang="en-US" sz="1100" dirty="0">
              <a:solidFill>
                <a:schemeClr val="tx1"/>
              </a:solidFill>
              <a:latin typeface="Calibri Light" panose="020F0302020204030204" pitchFamily="34" charset="0"/>
              <a:cs typeface="Calibri Light" panose="020F0302020204030204" pitchFamily="34" charset="0"/>
            </a:endParaRPr>
          </a:p>
          <a:p>
            <a:pPr algn="l"/>
            <a:endParaRPr lang="en-US" sz="1100" dirty="0">
              <a:solidFill>
                <a:schemeClr val="tx1"/>
              </a:solidFill>
              <a:latin typeface="Calibri Light" panose="020F0302020204030204" pitchFamily="34" charset="0"/>
              <a:cs typeface="Calibri Light" panose="020F0302020204030204" pitchFamily="34" charset="0"/>
            </a:endParaRPr>
          </a:p>
          <a:p>
            <a:pPr algn="l"/>
            <a:r>
              <a:rPr lang="en-US" sz="1100" baseline="30000" dirty="0">
                <a:solidFill>
                  <a:schemeClr val="tx1"/>
                </a:solidFill>
                <a:latin typeface="Calibri Light" panose="020F0302020204030204" pitchFamily="34" charset="0"/>
                <a:cs typeface="Calibri Light" panose="020F0302020204030204" pitchFamily="34" charset="0"/>
              </a:rPr>
              <a:t>1 </a:t>
            </a:r>
            <a:r>
              <a:rPr lang="en-US" sz="1100" dirty="0">
                <a:solidFill>
                  <a:schemeClr val="tx1"/>
                </a:solidFill>
                <a:latin typeface="Calibri Light" panose="020F0302020204030204" pitchFamily="34" charset="0"/>
                <a:cs typeface="Calibri Light" panose="020F0302020204030204" pitchFamily="34" charset="0"/>
              </a:rPr>
              <a:t>Among the 50 CoCs with the highest one-year increases in count in the 2018 Point-in-time count, 11 of those represented Balance of State CoCs, which are areas not covered by other continuums in large states and typically very rural. </a:t>
            </a:r>
          </a:p>
        </p:txBody>
      </p:sp>
    </p:spTree>
    <p:extLst>
      <p:ext uri="{BB962C8B-B14F-4D97-AF65-F5344CB8AC3E}">
        <p14:creationId xmlns:p14="http://schemas.microsoft.com/office/powerpoint/2010/main" val="2104389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2"/>
            <a:ext cx="9144000" cy="604152"/>
          </a:xfrm>
        </p:spPr>
        <p:txBody>
          <a:bodyPr vert="horz" lIns="91440" tIns="45720" rIns="91440" bIns="45720" rtlCol="0" anchor="b">
            <a:normAutofit/>
          </a:bodyPr>
          <a:lstStyle/>
          <a:p>
            <a:pPr algn="l"/>
            <a:r>
              <a:rPr lang="en-US" sz="2800" b="1" dirty="0">
                <a:latin typeface="+mj-lt"/>
              </a:rPr>
              <a:t>Leadership</a:t>
            </a:r>
          </a:p>
        </p:txBody>
      </p:sp>
      <p:sp>
        <p:nvSpPr>
          <p:cNvPr id="6" name="Slide Number Placeholder 5"/>
          <p:cNvSpPr>
            <a:spLocks noGrp="1"/>
          </p:cNvSpPr>
          <p:nvPr>
            <p:ph type="sldNum" sz="quarter" idx="12"/>
          </p:nvPr>
        </p:nvSpPr>
        <p:spPr/>
        <p:txBody>
          <a:bodyPr/>
          <a:lstStyle/>
          <a:p>
            <a:pPr>
              <a:defRPr/>
            </a:pPr>
            <a:fld id="{939A7CC1-7E13-436F-B581-24BA55219FC5}" type="slidenum">
              <a:rPr lang="en-US" smtClean="0"/>
              <a:pPr>
                <a:defRPr/>
              </a:pPr>
              <a:t>3</a:t>
            </a:fld>
            <a:endParaRPr lang="en-US" dirty="0"/>
          </a:p>
        </p:txBody>
      </p:sp>
      <p:cxnSp>
        <p:nvCxnSpPr>
          <p:cNvPr id="7" name="Straight Connector 6"/>
          <p:cNvCxnSpPr/>
          <p:nvPr/>
        </p:nvCxnSpPr>
        <p:spPr>
          <a:xfrm>
            <a:off x="0" y="609600"/>
            <a:ext cx="9144000" cy="0"/>
          </a:xfrm>
          <a:prstGeom prst="line">
            <a:avLst/>
          </a:prstGeom>
          <a:ln w="38100">
            <a:solidFill>
              <a:srgbClr val="6EA0B5"/>
            </a:solidFill>
          </a:ln>
        </p:spPr>
        <p:style>
          <a:lnRef idx="1">
            <a:schemeClr val="accent1"/>
          </a:lnRef>
          <a:fillRef idx="0">
            <a:schemeClr val="accent1"/>
          </a:fillRef>
          <a:effectRef idx="0">
            <a:schemeClr val="accent1"/>
          </a:effectRef>
          <a:fontRef idx="minor">
            <a:schemeClr val="tx1"/>
          </a:fontRef>
        </p:style>
      </p:cxnSp>
      <p:pic>
        <p:nvPicPr>
          <p:cNvPr id="10" name="Jemine Bryon" descr="Jemine Bryon">
            <a:extLst>
              <a:ext uri="{FF2B5EF4-FFF2-40B4-BE49-F238E27FC236}">
                <a16:creationId xmlns:a16="http://schemas.microsoft.com/office/drawing/2014/main" id="{D51B1048-8718-4F46-9417-77291E2EF794}"/>
              </a:ext>
            </a:extLst>
          </p:cNvPr>
          <p:cNvPicPr/>
          <p:nvPr/>
        </p:nvPicPr>
        <p:blipFill rotWithShape="1">
          <a:blip r:embed="rId3"/>
          <a:srcRect l="80172" t="8629" r="3958" b="19320"/>
          <a:stretch/>
        </p:blipFill>
        <p:spPr bwMode="auto">
          <a:xfrm>
            <a:off x="800100" y="3179801"/>
            <a:ext cx="1866900" cy="2432219"/>
          </a:xfrm>
          <a:prstGeom prst="rect">
            <a:avLst/>
          </a:prstGeom>
          <a:ln>
            <a:noFill/>
          </a:ln>
          <a:extLst>
            <a:ext uri="{53640926-AAD7-44D8-BBD7-CCE9431645EC}">
              <a14:shadowObscured xmlns:a14="http://schemas.microsoft.com/office/drawing/2010/main"/>
            </a:ext>
          </a:extLst>
        </p:spPr>
      </p:pic>
      <p:pic>
        <p:nvPicPr>
          <p:cNvPr id="11" name="Norm Suchar" descr="Norm Suchar">
            <a:extLst>
              <a:ext uri="{FF2B5EF4-FFF2-40B4-BE49-F238E27FC236}">
                <a16:creationId xmlns:a16="http://schemas.microsoft.com/office/drawing/2014/main" id="{7381357A-E3BD-44BF-9829-4AA2E28BE651}"/>
              </a:ext>
            </a:extLst>
          </p:cNvPr>
          <p:cNvPicPr/>
          <p:nvPr/>
        </p:nvPicPr>
        <p:blipFill rotWithShape="1">
          <a:blip r:embed="rId4"/>
          <a:srcRect l="81873" t="9036" r="4744" b="21978"/>
          <a:stretch/>
        </p:blipFill>
        <p:spPr bwMode="auto">
          <a:xfrm>
            <a:off x="6477002" y="3335375"/>
            <a:ext cx="1575492" cy="2276645"/>
          </a:xfrm>
          <a:prstGeom prst="rect">
            <a:avLst/>
          </a:prstGeom>
          <a:ln>
            <a:solidFill>
              <a:schemeClr val="bg2">
                <a:lumMod val="75000"/>
              </a:schemeClr>
            </a:solidFill>
          </a:ln>
          <a:extLst>
            <a:ext uri="{53640926-AAD7-44D8-BBD7-CCE9431645EC}">
              <a14:shadowObscured xmlns:a14="http://schemas.microsoft.com/office/drawing/2010/main"/>
            </a:ext>
          </a:extLst>
        </p:spPr>
      </p:pic>
      <p:sp>
        <p:nvSpPr>
          <p:cNvPr id="12" name="Rectangle 11" descr="David C. Woll, Jr.&#10;Principal Deputy Assistant Secretary&#10;Office of Community Planning and Development">
            <a:extLst>
              <a:ext uri="{FF2B5EF4-FFF2-40B4-BE49-F238E27FC236}">
                <a16:creationId xmlns:a16="http://schemas.microsoft.com/office/drawing/2014/main" id="{CA77E90E-3BDE-42EF-A473-C1797B429F49}"/>
              </a:ext>
            </a:extLst>
          </p:cNvPr>
          <p:cNvSpPr/>
          <p:nvPr/>
        </p:nvSpPr>
        <p:spPr>
          <a:xfrm>
            <a:off x="2757817" y="3121690"/>
            <a:ext cx="3429000" cy="646331"/>
          </a:xfrm>
          <a:prstGeom prst="rect">
            <a:avLst/>
          </a:prstGeom>
        </p:spPr>
        <p:txBody>
          <a:bodyPr wrap="square">
            <a:spAutoFit/>
          </a:bodyPr>
          <a:lstStyle/>
          <a:p>
            <a:pPr lvl="0" algn="ctr"/>
            <a:r>
              <a:rPr lang="en-US" sz="1200" b="1" dirty="0">
                <a:solidFill>
                  <a:prstClr val="black"/>
                </a:solidFill>
                <a:latin typeface="Calibri Light" panose="020F0302020204030204"/>
              </a:rPr>
              <a:t>John Gibbs</a:t>
            </a:r>
            <a:endParaRPr lang="en-US" sz="1200" dirty="0">
              <a:solidFill>
                <a:prstClr val="black"/>
              </a:solidFill>
              <a:latin typeface="Calibri Light" panose="020F0302020204030204"/>
            </a:endParaRPr>
          </a:p>
          <a:p>
            <a:pPr lvl="0" algn="ctr"/>
            <a:r>
              <a:rPr lang="en-US" sz="1200" dirty="0">
                <a:solidFill>
                  <a:prstClr val="black"/>
                </a:solidFill>
                <a:latin typeface="Calibri Light" panose="020F0302020204030204"/>
              </a:rPr>
              <a:t>Acting Assistant Secretary</a:t>
            </a:r>
          </a:p>
          <a:p>
            <a:pPr lvl="0" algn="ctr"/>
            <a:r>
              <a:rPr lang="en-US" sz="1200" dirty="0">
                <a:solidFill>
                  <a:prstClr val="black"/>
                </a:solidFill>
                <a:latin typeface="Calibri Light" panose="020F0302020204030204"/>
              </a:rPr>
              <a:t>Office of Community Planning and Development</a:t>
            </a:r>
          </a:p>
        </p:txBody>
      </p:sp>
      <p:sp>
        <p:nvSpPr>
          <p:cNvPr id="13" name="Rectangle 12">
            <a:extLst>
              <a:ext uri="{FF2B5EF4-FFF2-40B4-BE49-F238E27FC236}">
                <a16:creationId xmlns:a16="http://schemas.microsoft.com/office/drawing/2014/main" id="{6256DB36-D168-4FEE-AAA0-6D411CCC3F86}"/>
              </a:ext>
            </a:extLst>
          </p:cNvPr>
          <p:cNvSpPr/>
          <p:nvPr/>
        </p:nvSpPr>
        <p:spPr>
          <a:xfrm>
            <a:off x="169658" y="5700059"/>
            <a:ext cx="3429000" cy="830997"/>
          </a:xfrm>
          <a:prstGeom prst="rect">
            <a:avLst/>
          </a:prstGeom>
        </p:spPr>
        <p:txBody>
          <a:bodyPr wrap="square">
            <a:spAutoFit/>
          </a:bodyPr>
          <a:lstStyle/>
          <a:p>
            <a:pPr lvl="0" algn="ctr"/>
            <a:r>
              <a:rPr lang="en-US" sz="1200" b="1" dirty="0">
                <a:solidFill>
                  <a:prstClr val="black"/>
                </a:solidFill>
                <a:latin typeface="Calibri Light" panose="020F0302020204030204"/>
              </a:rPr>
              <a:t>Jemine Bryon</a:t>
            </a:r>
            <a:endParaRPr lang="en-US" sz="1200" dirty="0">
              <a:solidFill>
                <a:prstClr val="black"/>
              </a:solidFill>
              <a:latin typeface="Calibri Light" panose="020F0302020204030204"/>
            </a:endParaRPr>
          </a:p>
          <a:p>
            <a:pPr lvl="0" algn="ctr"/>
            <a:r>
              <a:rPr lang="en-US" sz="1200" dirty="0">
                <a:solidFill>
                  <a:prstClr val="black"/>
                </a:solidFill>
                <a:latin typeface="Calibri Light" panose="020F0302020204030204"/>
              </a:rPr>
              <a:t>Deputy Assistant Secretary</a:t>
            </a:r>
          </a:p>
          <a:p>
            <a:pPr lvl="0" algn="ctr"/>
            <a:r>
              <a:rPr lang="en-US" sz="1200" dirty="0">
                <a:solidFill>
                  <a:prstClr val="black"/>
                </a:solidFill>
                <a:latin typeface="Calibri Light" panose="020F0302020204030204"/>
              </a:rPr>
              <a:t>Office of Special Needs</a:t>
            </a:r>
          </a:p>
          <a:p>
            <a:pPr lvl="0" algn="ctr"/>
            <a:r>
              <a:rPr lang="en-US" sz="1200" dirty="0">
                <a:solidFill>
                  <a:prstClr val="black"/>
                </a:solidFill>
                <a:latin typeface="Calibri Light" panose="020F0302020204030204"/>
              </a:rPr>
              <a:t>Office of Community Planning and Development</a:t>
            </a:r>
          </a:p>
        </p:txBody>
      </p:sp>
      <p:sp>
        <p:nvSpPr>
          <p:cNvPr id="14" name="Rectangle 13">
            <a:extLst>
              <a:ext uri="{FF2B5EF4-FFF2-40B4-BE49-F238E27FC236}">
                <a16:creationId xmlns:a16="http://schemas.microsoft.com/office/drawing/2014/main" id="{8E899179-C57B-4540-B9A6-62BC7A9FB627}"/>
              </a:ext>
            </a:extLst>
          </p:cNvPr>
          <p:cNvSpPr/>
          <p:nvPr/>
        </p:nvSpPr>
        <p:spPr>
          <a:xfrm>
            <a:off x="5434908" y="5705645"/>
            <a:ext cx="3429000" cy="830997"/>
          </a:xfrm>
          <a:prstGeom prst="rect">
            <a:avLst/>
          </a:prstGeom>
        </p:spPr>
        <p:txBody>
          <a:bodyPr wrap="square">
            <a:spAutoFit/>
          </a:bodyPr>
          <a:lstStyle/>
          <a:p>
            <a:pPr lvl="0" algn="ctr"/>
            <a:r>
              <a:rPr lang="en-US" sz="1200" b="1" dirty="0">
                <a:solidFill>
                  <a:prstClr val="black"/>
                </a:solidFill>
                <a:latin typeface="Calibri Light" panose="020F0302020204030204"/>
              </a:rPr>
              <a:t>Norm Suchar</a:t>
            </a:r>
            <a:endParaRPr lang="en-US" sz="1200" dirty="0">
              <a:solidFill>
                <a:prstClr val="black"/>
              </a:solidFill>
              <a:latin typeface="Calibri Light" panose="020F0302020204030204"/>
            </a:endParaRPr>
          </a:p>
          <a:p>
            <a:pPr lvl="0" algn="ctr"/>
            <a:r>
              <a:rPr lang="en-US" sz="1200" dirty="0">
                <a:solidFill>
                  <a:prstClr val="black"/>
                </a:solidFill>
                <a:latin typeface="Calibri Light" panose="020F0302020204030204"/>
              </a:rPr>
              <a:t>Director</a:t>
            </a:r>
          </a:p>
          <a:p>
            <a:pPr lvl="0" algn="ctr"/>
            <a:r>
              <a:rPr lang="en-US" sz="1200" dirty="0">
                <a:solidFill>
                  <a:prstClr val="black"/>
                </a:solidFill>
                <a:latin typeface="Calibri Light" panose="020F0302020204030204"/>
              </a:rPr>
              <a:t>Office of Special Needs Assistance Programs</a:t>
            </a:r>
          </a:p>
          <a:p>
            <a:pPr lvl="0" algn="ctr"/>
            <a:r>
              <a:rPr lang="en-US" sz="1200" dirty="0">
                <a:solidFill>
                  <a:prstClr val="black"/>
                </a:solidFill>
                <a:latin typeface="Calibri Light" panose="020F0302020204030204"/>
              </a:rPr>
              <a:t>Office of Community Planning and Development</a:t>
            </a:r>
          </a:p>
        </p:txBody>
      </p:sp>
      <p:pic>
        <p:nvPicPr>
          <p:cNvPr id="4" name="Picture 3" descr="A person wearing a suit and tie&#10;&#10;Description automatically generated">
            <a:extLst>
              <a:ext uri="{FF2B5EF4-FFF2-40B4-BE49-F238E27FC236}">
                <a16:creationId xmlns:a16="http://schemas.microsoft.com/office/drawing/2014/main" id="{A2C3CA54-4509-466A-A804-D53FD95079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4487" y="734993"/>
            <a:ext cx="1635659" cy="2381250"/>
          </a:xfrm>
          <a:prstGeom prst="rect">
            <a:avLst/>
          </a:prstGeom>
        </p:spPr>
      </p:pic>
    </p:spTree>
    <p:extLst>
      <p:ext uri="{BB962C8B-B14F-4D97-AF65-F5344CB8AC3E}">
        <p14:creationId xmlns:p14="http://schemas.microsoft.com/office/powerpoint/2010/main" val="3105607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9144000" cy="609598"/>
          </a:xfrm>
        </p:spPr>
        <p:txBody>
          <a:bodyPr vert="horz" lIns="91440" tIns="45720" rIns="91440" bIns="45720" rtlCol="0" anchor="b">
            <a:normAutofit/>
          </a:bodyPr>
          <a:lstStyle/>
          <a:p>
            <a:pPr algn="l"/>
            <a:r>
              <a:rPr lang="en-US" sz="2800" b="1" dirty="0">
                <a:latin typeface="+mj-lt"/>
              </a:rPr>
              <a:t>Goal Structure &amp; Strategies</a:t>
            </a:r>
          </a:p>
        </p:txBody>
      </p:sp>
      <p:sp>
        <p:nvSpPr>
          <p:cNvPr id="6" name="Slide Number Placeholder 5"/>
          <p:cNvSpPr>
            <a:spLocks noGrp="1"/>
          </p:cNvSpPr>
          <p:nvPr>
            <p:ph type="sldNum" sz="quarter" idx="12"/>
          </p:nvPr>
        </p:nvSpPr>
        <p:spPr/>
        <p:txBody>
          <a:bodyPr/>
          <a:lstStyle/>
          <a:p>
            <a:pPr>
              <a:defRPr/>
            </a:pPr>
            <a:fld id="{939A7CC1-7E13-436F-B581-24BA55219FC5}" type="slidenum">
              <a:rPr lang="en-US" smtClean="0"/>
              <a:pPr>
                <a:defRPr/>
              </a:pPr>
              <a:t>4</a:t>
            </a:fld>
            <a:endParaRPr lang="en-US" dirty="0"/>
          </a:p>
        </p:txBody>
      </p:sp>
      <p:cxnSp>
        <p:nvCxnSpPr>
          <p:cNvPr id="7" name="Straight Connector 6"/>
          <p:cNvCxnSpPr/>
          <p:nvPr/>
        </p:nvCxnSpPr>
        <p:spPr>
          <a:xfrm>
            <a:off x="0" y="609600"/>
            <a:ext cx="9144000" cy="0"/>
          </a:xfrm>
          <a:prstGeom prst="line">
            <a:avLst/>
          </a:prstGeom>
          <a:ln w="38100">
            <a:solidFill>
              <a:srgbClr val="6EA0B5"/>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388719" y="914399"/>
            <a:ext cx="8156448" cy="544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800" dirty="0">
                <a:solidFill>
                  <a:schemeClr val="tx1"/>
                </a:solidFill>
                <a:latin typeface="Calibri Light" panose="020F0302020204030204" pitchFamily="34" charset="0"/>
                <a:cs typeface="Calibri Light" panose="020F0302020204030204" pitchFamily="34" charset="0"/>
              </a:rPr>
              <a:t>HUD aims to more quickly help Americans who become homeless to ensure such experiences are brief and non-recurring. HUD will coordinate with local communities, businesses, and philanthropic organizations to target homeless resources and other mainstream housing resources to the most vulnerable populations. </a:t>
            </a:r>
          </a:p>
          <a:p>
            <a:pPr algn="l">
              <a:spcBef>
                <a:spcPts val="1200"/>
              </a:spcBef>
            </a:pPr>
            <a:r>
              <a:rPr lang="en-US" sz="1800" dirty="0">
                <a:solidFill>
                  <a:schemeClr val="tx1"/>
                </a:solidFill>
                <a:latin typeface="Calibri Light" panose="020F0302020204030204" pitchFamily="34" charset="0"/>
                <a:cs typeface="Calibri Light" panose="020F0302020204030204" pitchFamily="34" charset="0"/>
              </a:rPr>
              <a:t>The proof exists that we can end homelessness. HUD will work with its partners to deploy the solutions that are effective, especially those producing self-sufficiency and healing from mental illness and substance abuse. HUD will also focus on assisting communities to implement “Moving on” strategies. That is, HUD will encourage communities to explore moving households with less intensive service needs to other housing options, freeing up units and service resources for persons with greater needs.  HUD’s success in reducing homelessness is contingent upon effectively using and targeting resources. </a:t>
            </a:r>
          </a:p>
          <a:p>
            <a:pPr algn="l">
              <a:spcBef>
                <a:spcPts val="1200"/>
              </a:spcBef>
            </a:pPr>
            <a:r>
              <a:rPr lang="en-US" sz="1800" dirty="0">
                <a:solidFill>
                  <a:schemeClr val="tx1"/>
                </a:solidFill>
                <a:latin typeface="Calibri Light" panose="020F0302020204030204" pitchFamily="34" charset="0"/>
                <a:cs typeface="Calibri Light" panose="020F0302020204030204" pitchFamily="34" charset="0"/>
              </a:rPr>
              <a:t>HUD will push to continue this movement by applying lessons learned from the work on veteran homelessness, and best practices from local communities that are rolling out innovative, cost-effective solutions on a national scale. Knowledge will be shared across communities through several targeted TA efforts, each customized to serve the target community and population. </a:t>
            </a:r>
          </a:p>
          <a:p>
            <a:pPr algn="l"/>
            <a:endParaRPr lang="en-US" sz="18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97779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9144000" cy="609596"/>
          </a:xfrm>
        </p:spPr>
        <p:txBody>
          <a:bodyPr rtlCol="0" anchor="b">
            <a:normAutofit/>
          </a:bodyPr>
          <a:lstStyle/>
          <a:p>
            <a:pPr algn="l">
              <a:defRPr/>
            </a:pPr>
            <a:r>
              <a:rPr lang="en-US" sz="2800" dirty="0"/>
              <a:t>Summary of Progress – FY20 Q1</a:t>
            </a: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9A7CC1-7E13-436F-B581-24BA55219FC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cxnSp>
        <p:nvCxnSpPr>
          <p:cNvPr id="7" name="Straight Connector 6"/>
          <p:cNvCxnSpPr/>
          <p:nvPr/>
        </p:nvCxnSpPr>
        <p:spPr>
          <a:xfrm>
            <a:off x="0" y="609600"/>
            <a:ext cx="9144000" cy="0"/>
          </a:xfrm>
          <a:prstGeom prst="line">
            <a:avLst/>
          </a:prstGeom>
          <a:ln w="38100">
            <a:solidFill>
              <a:srgbClr val="6EA0B5"/>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0AFAF8CC-2212-422F-95EC-ECE02A16A1C3}"/>
              </a:ext>
            </a:extLst>
          </p:cNvPr>
          <p:cNvSpPr txBox="1">
            <a:spLocks/>
          </p:cNvSpPr>
          <p:nvPr/>
        </p:nvSpPr>
        <p:spPr bwMode="auto">
          <a:xfrm>
            <a:off x="358902" y="735629"/>
            <a:ext cx="8404098" cy="5723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The technical assistance initiatives outlined in the </a:t>
            </a:r>
            <a:r>
              <a:rPr lang="en-US" sz="2000" dirty="0">
                <a:solidFill>
                  <a:prstClr val="black"/>
                </a:solidFill>
                <a:latin typeface="Calibri Light" panose="020F0302020204030204"/>
              </a:rPr>
              <a:t>FY21 Annual Performance Plan (APP) are proceeding. HUD continues to provide targeted community technical assistance to implement initiatives for households </a:t>
            </a: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moving from permanent supportive housing to other subsidized rental assistance, as well as for unsheltered and rural populations. </a:t>
            </a:r>
          </a:p>
          <a:p>
            <a:pPr lvl="0" algn="l"/>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HUD has been able to consolidate many functions in the CoC Program competition to reduce burdens on applicants and continues to look for more opportunities to streamline activities. A number of changes were made in the FY 2018 and 2019 CoC NOFAs. In fact, s</a:t>
            </a:r>
            <a:r>
              <a:rPr lang="en-US" sz="2000" dirty="0">
                <a:solidFill>
                  <a:prstClr val="black"/>
                </a:solidFill>
                <a:latin typeface="Calibri Light" panose="020F0302020204030204"/>
              </a:rPr>
              <a:t>everal improvements to the FY18 CoC Program Competition, where the benefits were realized in FY19, resulted in the need to process over 1,600 fewer grant agreements between the FY14 and FY18 NOFA competitions.</a:t>
            </a:r>
          </a:p>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endParaRPr kumimoji="0" lang="en-US" sz="105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2000" b="0" i="0" u="none" strike="noStrike" kern="1200" cap="none" spc="0" normalizeH="0" baseline="0" noProof="0" dirty="0">
                <a:ln>
                  <a:noFill/>
                </a:ln>
                <a:solidFill>
                  <a:schemeClr val="tx1"/>
                </a:solidFill>
                <a:effectLst/>
                <a:uLnTx/>
                <a:uFillTx/>
                <a:latin typeface="Calibri Light" panose="020F0302020204030204"/>
                <a:ea typeface="+mn-ea"/>
                <a:cs typeface="+mn-cs"/>
              </a:rPr>
              <a:t>Over Q1, </a:t>
            </a:r>
            <a:r>
              <a:rPr lang="en-US" sz="2000" dirty="0">
                <a:solidFill>
                  <a:schemeClr val="tx1"/>
                </a:solidFill>
                <a:latin typeface="Calibri Light" panose="020F0302020204030204"/>
              </a:rPr>
              <a:t>HUD </a:t>
            </a:r>
            <a:r>
              <a:rPr lang="en-US" sz="2000" dirty="0">
                <a:solidFill>
                  <a:prstClr val="black"/>
                </a:solidFill>
                <a:latin typeface="Calibri Light" panose="020F0302020204030204"/>
              </a:rPr>
              <a:t>was </a:t>
            </a: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focused on conducting the annual CoC competition and finalizing the Annual Homelessness Assessment Report (published January 9, 2020).  </a:t>
            </a:r>
            <a:endParaRPr kumimoji="0" lang="en-US" sz="18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300544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9144000" cy="609596"/>
          </a:xfrm>
        </p:spPr>
        <p:txBody>
          <a:bodyPr rtlCol="0" anchor="b">
            <a:normAutofit/>
          </a:bodyPr>
          <a:lstStyle/>
          <a:p>
            <a:pPr algn="l">
              <a:defRPr/>
            </a:pPr>
            <a:r>
              <a:rPr lang="en-US" sz="2800" dirty="0"/>
              <a:t>Summary of Progress – FY20 Q2</a:t>
            </a: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9A7CC1-7E13-436F-B581-24BA55219FC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cxnSp>
        <p:nvCxnSpPr>
          <p:cNvPr id="7" name="Straight Connector 6"/>
          <p:cNvCxnSpPr/>
          <p:nvPr/>
        </p:nvCxnSpPr>
        <p:spPr>
          <a:xfrm>
            <a:off x="0" y="609600"/>
            <a:ext cx="9144000" cy="0"/>
          </a:xfrm>
          <a:prstGeom prst="line">
            <a:avLst/>
          </a:prstGeom>
          <a:ln w="38100">
            <a:solidFill>
              <a:srgbClr val="6EA0B5"/>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CF00AF76-7F0A-4A2D-9699-9079EFDE7A01}"/>
              </a:ext>
            </a:extLst>
          </p:cNvPr>
          <p:cNvSpPr txBox="1">
            <a:spLocks/>
          </p:cNvSpPr>
          <p:nvPr/>
        </p:nvSpPr>
        <p:spPr bwMode="auto">
          <a:xfrm>
            <a:off x="369951" y="633053"/>
            <a:ext cx="8404098" cy="5723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0" algn="l">
              <a:defRPr/>
            </a:pPr>
            <a:r>
              <a:rPr kumimoji="0" lang="en-US" sz="1700" b="0" i="0" u="none" strike="noStrike" kern="1200" cap="none" spc="0" normalizeH="0" baseline="0" noProof="0" dirty="0">
                <a:ln>
                  <a:noFill/>
                </a:ln>
                <a:solidFill>
                  <a:schemeClr val="tx1"/>
                </a:solidFill>
                <a:effectLst/>
                <a:uLnTx/>
                <a:uFillTx/>
                <a:latin typeface="Calibri Light" panose="020F0302020204030204"/>
                <a:ea typeface="+mn-ea"/>
                <a:cs typeface="+mn-cs"/>
              </a:rPr>
              <a:t>In the beginning of Q2, HUD prepared for and announced the FY19 CoC Program awards. </a:t>
            </a:r>
            <a:r>
              <a:rPr lang="en-US" sz="1700" dirty="0">
                <a:solidFill>
                  <a:schemeClr val="tx1"/>
                </a:solidFill>
                <a:latin typeface="Calibri Light" panose="020F0302020204030204"/>
              </a:rPr>
              <a:t>An estimated $2.2 billion in grants were announced in January 2020 and $118 million in March 2020. A total of approximately 7,000 awarded grants will allow communities nationwide to address homelessness. </a:t>
            </a:r>
            <a:endParaRPr kumimoji="0" lang="en-US" sz="1700" b="0" i="0" u="none" strike="noStrike" kern="1200" cap="none" spc="0" normalizeH="0" baseline="0" noProof="0" dirty="0">
              <a:ln>
                <a:noFill/>
              </a:ln>
              <a:solidFill>
                <a:schemeClr val="tx1"/>
              </a:solidFill>
              <a:effectLst/>
              <a:uLnTx/>
              <a:uFillTx/>
              <a:latin typeface="Calibri Light" panose="020F0302020204030204"/>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700" b="0" i="0" u="none" strike="noStrike" kern="1200" cap="none" spc="0" normalizeH="0" baseline="0" noProof="0" dirty="0">
                <a:ln>
                  <a:noFill/>
                </a:ln>
                <a:solidFill>
                  <a:schemeClr val="tx1"/>
                </a:solidFill>
                <a:effectLst/>
                <a:uLnTx/>
                <a:uFillTx/>
                <a:latin typeface="Calibri Light" panose="020F0302020204030204"/>
                <a:ea typeface="+mn-ea"/>
                <a:cs typeface="+mn-cs"/>
              </a:rPr>
              <a:t>In FY2020 Q2, HUD also began efforts on protecting people who are at risk of and/or experiencing homelessness from </a:t>
            </a:r>
            <a:r>
              <a:rPr lang="en-US" sz="1700" dirty="0">
                <a:solidFill>
                  <a:schemeClr val="tx1"/>
                </a:solidFill>
                <a:latin typeface="Calibri Light" panose="020F0302020204030204"/>
              </a:rPr>
              <a:t>COVID-19. HUD is working closely with federal partners, especially CDC, and other national, state, and local partners to understand how best to serve the homeless amidst this pandemic and share that information with as many stakeholders as possible.  HUD is also working with grantees to provide guidance, communicate best practices, and address community questions about how to safely respond to COVID-19 through:</a:t>
            </a:r>
          </a:p>
          <a:p>
            <a:pPr marL="342900" lvl="0" indent="-342900" algn="l">
              <a:buFont typeface="Arial" panose="020B0604020202020204" pitchFamily="34" charset="0"/>
              <a:buChar char="•"/>
              <a:defRPr/>
            </a:pPr>
            <a:r>
              <a:rPr lang="en-US" sz="1700" dirty="0">
                <a:solidFill>
                  <a:schemeClr val="tx1"/>
                </a:solidFill>
                <a:latin typeface="Calibri Light" panose="020F0302020204030204"/>
              </a:rPr>
              <a:t>Updated Disease Risks and Homelessness page on the HUD Exchange</a:t>
            </a:r>
          </a:p>
          <a:p>
            <a:pPr marL="342900" lvl="0" indent="-342900" algn="l">
              <a:buFont typeface="Arial" panose="020B0604020202020204" pitchFamily="34" charset="0"/>
              <a:buChar char="•"/>
              <a:defRPr/>
            </a:pPr>
            <a:r>
              <a:rPr lang="en-US" sz="1700" dirty="0">
                <a:solidFill>
                  <a:schemeClr val="tx1"/>
                </a:solidFill>
                <a:latin typeface="Calibri Light" panose="020F0302020204030204"/>
              </a:rPr>
              <a:t>Regular listservs </a:t>
            </a:r>
          </a:p>
          <a:p>
            <a:pPr marL="342900" lvl="0" indent="-342900" algn="l">
              <a:buFont typeface="Arial" panose="020B0604020202020204" pitchFamily="34" charset="0"/>
              <a:buChar char="•"/>
              <a:defRPr/>
            </a:pPr>
            <a:r>
              <a:rPr lang="en-US" sz="1700" dirty="0">
                <a:solidFill>
                  <a:schemeClr val="tx1"/>
                </a:solidFill>
                <a:latin typeface="Calibri Light" panose="020F0302020204030204"/>
              </a:rPr>
              <a:t>Weekly office hours and webinars</a:t>
            </a:r>
          </a:p>
          <a:p>
            <a:pPr marL="342900" lvl="0" indent="-342900" algn="l">
              <a:buFont typeface="Arial" panose="020B0604020202020204" pitchFamily="34" charset="0"/>
              <a:buChar char="•"/>
              <a:defRPr/>
            </a:pPr>
            <a:r>
              <a:rPr lang="en-US" sz="1700" dirty="0">
                <a:solidFill>
                  <a:schemeClr val="tx1"/>
                </a:solidFill>
                <a:latin typeface="Calibri Light" panose="020F0302020204030204"/>
              </a:rPr>
              <a:t>Guidance documents and tools</a:t>
            </a:r>
          </a:p>
          <a:p>
            <a:pPr lvl="0" algn="l">
              <a:defRPr/>
            </a:pPr>
            <a:r>
              <a:rPr lang="en-US" sz="1700" dirty="0">
                <a:solidFill>
                  <a:schemeClr val="tx1"/>
                </a:solidFill>
                <a:latin typeface="Calibri Light" panose="020F0302020204030204"/>
              </a:rPr>
              <a:t>HUD is also providing direct, one-on-one TA approach targeted to communities with highest risks of COVID-19 outbreaks due to size of the homeless population.  The TA strategy has been focused initially on preventing or minimizing COVID-19 outbreaks among those experiencing homelessness, but it has a long-term strategy as well to assist communities to maximize the use of stimulus funds to rehouse persons experiencing homelessness.  This also includes strategic use of resources and funding to stably house those at risk of falling into homelessness. </a:t>
            </a:r>
            <a:endParaRPr kumimoji="0" lang="en-US" sz="1700" b="0" i="0" u="none" strike="noStrike" kern="1200" cap="none" spc="0" normalizeH="0" baseline="0" noProof="0" dirty="0">
              <a:ln>
                <a:noFill/>
              </a:ln>
              <a:solidFill>
                <a:schemeClr val="tx1"/>
              </a:solidFill>
              <a:effectLst/>
              <a:uLnTx/>
              <a:uFillTx/>
              <a:latin typeface="Calibri Light" panose="020F0302020204030204"/>
            </a:endParaRPr>
          </a:p>
        </p:txBody>
      </p:sp>
    </p:spTree>
    <p:extLst>
      <p:ext uri="{BB962C8B-B14F-4D97-AF65-F5344CB8AC3E}">
        <p14:creationId xmlns:p14="http://schemas.microsoft.com/office/powerpoint/2010/main" val="4254095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9144000" cy="609598"/>
          </a:xfrm>
        </p:spPr>
        <p:txBody>
          <a:bodyPr rtlCol="0" anchor="b">
            <a:normAutofit/>
          </a:bodyPr>
          <a:lstStyle/>
          <a:p>
            <a:pPr algn="l" eaLnBrk="1" fontAlgn="auto" hangingPunct="1">
              <a:spcAft>
                <a:spcPts val="0"/>
              </a:spcAft>
              <a:defRPr/>
            </a:pPr>
            <a:r>
              <a:rPr lang="en-US" sz="2800" b="1" dirty="0">
                <a:latin typeface="+mj-lt"/>
              </a:rPr>
              <a:t>Key Milestones </a:t>
            </a:r>
            <a:endParaRPr lang="en-US" dirty="0">
              <a:solidFill>
                <a:schemeClr val="tx1"/>
              </a:solidFill>
              <a:latin typeface="+mj-lt"/>
            </a:endParaRPr>
          </a:p>
        </p:txBody>
      </p:sp>
      <p:sp>
        <p:nvSpPr>
          <p:cNvPr id="6" name="Slide Number Placeholder 5"/>
          <p:cNvSpPr>
            <a:spLocks noGrp="1"/>
          </p:cNvSpPr>
          <p:nvPr>
            <p:ph type="sldNum" sz="quarter" idx="12"/>
          </p:nvPr>
        </p:nvSpPr>
        <p:spPr/>
        <p:txBody>
          <a:bodyPr/>
          <a:lstStyle/>
          <a:p>
            <a:pPr>
              <a:defRPr/>
            </a:pPr>
            <a:fld id="{939A7CC1-7E13-436F-B581-24BA55219FC5}" type="slidenum">
              <a:rPr lang="en-US" smtClean="0">
                <a:solidFill>
                  <a:prstClr val="black">
                    <a:tint val="75000"/>
                  </a:prstClr>
                </a:solidFill>
              </a:rPr>
              <a:pPr>
                <a:defRPr/>
              </a:pPr>
              <a:t>7</a:t>
            </a:fld>
            <a:endParaRPr lang="en-US" dirty="0">
              <a:solidFill>
                <a:prstClr val="black">
                  <a:tint val="75000"/>
                </a:prstClr>
              </a:solidFill>
            </a:endParaRPr>
          </a:p>
        </p:txBody>
      </p:sp>
      <p:cxnSp>
        <p:nvCxnSpPr>
          <p:cNvPr id="7" name="Straight Connector 6"/>
          <p:cNvCxnSpPr/>
          <p:nvPr/>
        </p:nvCxnSpPr>
        <p:spPr>
          <a:xfrm>
            <a:off x="0" y="609600"/>
            <a:ext cx="9144000" cy="0"/>
          </a:xfrm>
          <a:prstGeom prst="line">
            <a:avLst/>
          </a:prstGeom>
          <a:ln w="38100">
            <a:solidFill>
              <a:srgbClr val="6EA0B5"/>
            </a:solidFill>
          </a:ln>
        </p:spPr>
        <p:style>
          <a:lnRef idx="1">
            <a:schemeClr val="accent1"/>
          </a:lnRef>
          <a:fillRef idx="0">
            <a:schemeClr val="accent1"/>
          </a:fillRef>
          <a:effectRef idx="0">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1463039917"/>
              </p:ext>
            </p:extLst>
          </p:nvPr>
        </p:nvGraphicFramePr>
        <p:xfrm>
          <a:off x="279137" y="1485514"/>
          <a:ext cx="8585723" cy="5098166"/>
        </p:xfrm>
        <a:graphic>
          <a:graphicData uri="http://schemas.openxmlformats.org/drawingml/2006/table">
            <a:tbl>
              <a:tblPr>
                <a:tableStyleId>{5C22544A-7EE6-4342-B048-85BDC9FD1C3A}</a:tableStyleId>
              </a:tblPr>
              <a:tblGrid>
                <a:gridCol w="2748878">
                  <a:extLst>
                    <a:ext uri="{9D8B030D-6E8A-4147-A177-3AD203B41FA5}">
                      <a16:colId xmlns:a16="http://schemas.microsoft.com/office/drawing/2014/main" val="20000"/>
                    </a:ext>
                  </a:extLst>
                </a:gridCol>
                <a:gridCol w="884142">
                  <a:extLst>
                    <a:ext uri="{9D8B030D-6E8A-4147-A177-3AD203B41FA5}">
                      <a16:colId xmlns:a16="http://schemas.microsoft.com/office/drawing/2014/main" val="20001"/>
                    </a:ext>
                  </a:extLst>
                </a:gridCol>
                <a:gridCol w="872539">
                  <a:extLst>
                    <a:ext uri="{9D8B030D-6E8A-4147-A177-3AD203B41FA5}">
                      <a16:colId xmlns:a16="http://schemas.microsoft.com/office/drawing/2014/main" val="20002"/>
                    </a:ext>
                  </a:extLst>
                </a:gridCol>
                <a:gridCol w="815369">
                  <a:extLst>
                    <a:ext uri="{9D8B030D-6E8A-4147-A177-3AD203B41FA5}">
                      <a16:colId xmlns:a16="http://schemas.microsoft.com/office/drawing/2014/main" val="20003"/>
                    </a:ext>
                  </a:extLst>
                </a:gridCol>
                <a:gridCol w="3264795">
                  <a:extLst>
                    <a:ext uri="{9D8B030D-6E8A-4147-A177-3AD203B41FA5}">
                      <a16:colId xmlns:a16="http://schemas.microsoft.com/office/drawing/2014/main" val="20005"/>
                    </a:ext>
                  </a:extLst>
                </a:gridCol>
              </a:tblGrid>
              <a:tr h="0">
                <a:tc gridSpan="5">
                  <a:txBody>
                    <a:bodyPr/>
                    <a:lstStyle/>
                    <a:p>
                      <a:pPr algn="ctr" fontAlgn="b"/>
                      <a:r>
                        <a:rPr lang="en-US" sz="1400" b="1" i="0" u="none" strike="noStrike" dirty="0">
                          <a:solidFill>
                            <a:srgbClr val="000000"/>
                          </a:solidFill>
                          <a:effectLst/>
                          <a:latin typeface="Calibri Light" panose="020F0302020204030204" pitchFamily="34" charset="0"/>
                          <a:cs typeface="Calibri Light" panose="020F0302020204030204" pitchFamily="34" charset="0"/>
                        </a:rPr>
                        <a:t>Milestone Summary</a:t>
                      </a:r>
                    </a:p>
                  </a:txBody>
                  <a:tcPr marL="9525" marR="9525" marT="9527" marB="0">
                    <a:solidFill>
                      <a:schemeClr val="accent1">
                        <a:lumMod val="20000"/>
                        <a:lumOff val="80000"/>
                      </a:schemeClr>
                    </a:solidFill>
                  </a:tcPr>
                </a:tc>
                <a:tc hMerge="1">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marL="9525" marR="9525" marT="9527" marB="0" anchor="b">
                    <a:solidFill>
                      <a:schemeClr val="accent1">
                        <a:lumMod val="40000"/>
                        <a:lumOff val="60000"/>
                      </a:schemeClr>
                    </a:solidFill>
                  </a:tcPr>
                </a:tc>
                <a:tc hMerge="1">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marL="9525" marR="9525" marT="9527" marB="0" anchor="b">
                    <a:solidFill>
                      <a:schemeClr val="accent1">
                        <a:lumMod val="40000"/>
                        <a:lumOff val="60000"/>
                      </a:schemeClr>
                    </a:solidFill>
                  </a:tcPr>
                </a:tc>
                <a:tc hMerge="1">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marL="9525" marR="9525" marT="9527" marB="0" anchor="b">
                    <a:solidFill>
                      <a:schemeClr val="accent1">
                        <a:lumMod val="40000"/>
                        <a:lumOff val="60000"/>
                      </a:schemeClr>
                    </a:solidFill>
                  </a:tcPr>
                </a:tc>
                <a:tc hMerge="1">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marL="9525" marR="9525" marT="9527" marB="0" anchor="b">
                    <a:solidFill>
                      <a:schemeClr val="accent1">
                        <a:lumMod val="40000"/>
                        <a:lumOff val="60000"/>
                      </a:schemeClr>
                    </a:solidFill>
                  </a:tcPr>
                </a:tc>
                <a:extLst>
                  <a:ext uri="{0D108BD9-81ED-4DB2-BD59-A6C34878D82A}">
                    <a16:rowId xmlns:a16="http://schemas.microsoft.com/office/drawing/2014/main" val="10000"/>
                  </a:ext>
                </a:extLst>
              </a:tr>
              <a:tr h="615313">
                <a:tc>
                  <a:txBody>
                    <a:bodyPr/>
                    <a:lstStyle/>
                    <a:p>
                      <a:pPr algn="l" fontAlgn="b"/>
                      <a:r>
                        <a:rPr lang="en-US" sz="1200" b="1" u="none" strike="noStrike" dirty="0">
                          <a:effectLst/>
                          <a:latin typeface="Calibri Light" panose="020F0302020204030204" pitchFamily="34" charset="0"/>
                          <a:cs typeface="Calibri Light" panose="020F0302020204030204" pitchFamily="34" charset="0"/>
                        </a:rPr>
                        <a:t>Key Milestone</a:t>
                      </a:r>
                      <a:endParaRPr lang="en-US" sz="1200" b="1" i="0" u="none" strike="noStrike" dirty="0">
                        <a:solidFill>
                          <a:srgbClr val="000000"/>
                        </a:solidFill>
                        <a:effectLst/>
                        <a:latin typeface="Calibri Light" panose="020F0302020204030204" pitchFamily="34" charset="0"/>
                        <a:cs typeface="Calibri Light" panose="020F0302020204030204" pitchFamily="34" charset="0"/>
                      </a:endParaRPr>
                    </a:p>
                  </a:txBody>
                  <a:tcPr marL="45720" marR="45720">
                    <a:solidFill>
                      <a:schemeClr val="accent1">
                        <a:lumMod val="40000"/>
                        <a:lumOff val="6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effectLst/>
                          <a:latin typeface="Calibri Light" panose="020F0302020204030204" pitchFamily="34" charset="0"/>
                          <a:cs typeface="Calibri Light" panose="020F0302020204030204" pitchFamily="34" charset="0"/>
                        </a:rPr>
                        <a:t>Milestone Due Date</a:t>
                      </a:r>
                      <a:endParaRPr lang="en-US" sz="1200" b="0" u="none" strike="noStrike" dirty="0">
                        <a:effectLst/>
                        <a:latin typeface="Calibri Light" panose="020F0302020204030204" pitchFamily="34" charset="0"/>
                        <a:cs typeface="Calibri Light" panose="020F0302020204030204" pitchFamily="34" charset="0"/>
                      </a:endParaRPr>
                    </a:p>
                  </a:txBody>
                  <a:tcPr marL="45720" marR="45720">
                    <a:solidFill>
                      <a:schemeClr val="accent1">
                        <a:lumMod val="40000"/>
                        <a:lumOff val="6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baseline="0" dirty="0">
                          <a:solidFill>
                            <a:srgbClr val="000000"/>
                          </a:solidFill>
                          <a:effectLst/>
                          <a:latin typeface="Calibri Light" panose="020F0302020204030204" pitchFamily="34" charset="0"/>
                          <a:cs typeface="Calibri Light" panose="020F0302020204030204" pitchFamily="34" charset="0"/>
                        </a:rPr>
                        <a:t>Milestone Status</a:t>
                      </a:r>
                    </a:p>
                  </a:txBody>
                  <a:tcPr marL="45720" marR="45720">
                    <a:solidFill>
                      <a:schemeClr val="accent1">
                        <a:lumMod val="40000"/>
                        <a:lumOff val="6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Calibri Light" panose="020F0302020204030204" pitchFamily="34" charset="0"/>
                          <a:cs typeface="Calibri Light" panose="020F0302020204030204" pitchFamily="34" charset="0"/>
                        </a:rPr>
                        <a:t>Change from last quarter</a:t>
                      </a:r>
                    </a:p>
                  </a:txBody>
                  <a:tcPr marL="45720" marR="45720">
                    <a:solidFill>
                      <a:schemeClr val="accent1">
                        <a:lumMod val="40000"/>
                        <a:lumOff val="6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chemeClr val="dk1"/>
                          </a:solidFill>
                          <a:effectLst/>
                          <a:latin typeface="Calibri Light" panose="020F0302020204030204" pitchFamily="34" charset="0"/>
                          <a:cs typeface="Calibri Light" panose="020F0302020204030204" pitchFamily="34" charset="0"/>
                        </a:rPr>
                        <a:t>Comments</a:t>
                      </a:r>
                    </a:p>
                    <a:p>
                      <a:pPr marL="0" marR="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chemeClr val="dk1"/>
                        </a:solidFill>
                        <a:effectLst/>
                        <a:latin typeface="Calibri Light" panose="020F0302020204030204" pitchFamily="34" charset="0"/>
                        <a:cs typeface="Calibri Light" panose="020F0302020204030204" pitchFamily="34" charset="0"/>
                      </a:endParaRPr>
                    </a:p>
                  </a:txBody>
                  <a:tcPr marL="45720" marR="45720">
                    <a:solidFill>
                      <a:schemeClr val="accent1">
                        <a:lumMod val="40000"/>
                        <a:lumOff val="60000"/>
                      </a:schemeClr>
                    </a:solidFill>
                  </a:tcPr>
                </a:tc>
                <a:extLst>
                  <a:ext uri="{0D108BD9-81ED-4DB2-BD59-A6C34878D82A}">
                    <a16:rowId xmlns:a16="http://schemas.microsoft.com/office/drawing/2014/main" val="10001"/>
                  </a:ext>
                </a:extLst>
              </a:tr>
              <a:tr h="851919">
                <a:tc>
                  <a:txBody>
                    <a:bodyPr/>
                    <a:lstStyle/>
                    <a:p>
                      <a:pPr marL="0" marR="0">
                        <a:spcBef>
                          <a:spcPts val="0"/>
                        </a:spcBef>
                        <a:spcAft>
                          <a:spcPts val="0"/>
                        </a:spcAft>
                      </a:pPr>
                      <a:r>
                        <a:rPr lang="en-US" sz="1200" dirty="0">
                          <a:solidFill>
                            <a:srgbClr val="000000"/>
                          </a:solidFill>
                          <a:effectLst/>
                          <a:latin typeface="Calibri Light" panose="020F0302020204030204" pitchFamily="34" charset="0"/>
                          <a:ea typeface="Calibri" panose="020F0502020204030204" pitchFamily="34" charset="0"/>
                          <a:cs typeface="Calibri Light" panose="020F0302020204030204" pitchFamily="34" charset="0"/>
                        </a:rPr>
                        <a:t>Publish Notice for Further Comment on the Continuum of Care (CoC) Program Interim Rule. </a:t>
                      </a:r>
                      <a:endParaRPr lang="en-US" sz="1200" dirty="0">
                        <a:effectLst/>
                        <a:latin typeface="Calibri Light" panose="020F0302020204030204" pitchFamily="34" charset="0"/>
                        <a:ea typeface="Calibri" panose="020F0502020204030204" pitchFamily="34" charset="0"/>
                        <a:cs typeface="Calibri Light" panose="020F0302020204030204" pitchFamily="34" charset="0"/>
                      </a:endParaRPr>
                    </a:p>
                  </a:txBody>
                  <a:tcPr marL="45720" marR="45720">
                    <a:solidFill>
                      <a:schemeClr val="tx2">
                        <a:lumMod val="20000"/>
                        <a:lumOff val="80000"/>
                      </a:schemeClr>
                    </a:solidFill>
                  </a:tcPr>
                </a:tc>
                <a:tc>
                  <a:txBody>
                    <a:bodyPr/>
                    <a:lstStyle/>
                    <a:p>
                      <a:pPr marL="0" marR="0" algn="ctr" fontAlgn="b">
                        <a:spcBef>
                          <a:spcPts val="0"/>
                        </a:spcBef>
                        <a:spcAft>
                          <a:spcPts val="0"/>
                        </a:spcAft>
                      </a:pPr>
                      <a:r>
                        <a:rPr lang="en-US" sz="1200" strike="noStrike"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4/2021</a:t>
                      </a:r>
                      <a:endParaRPr lang="en-US" sz="1200" strike="sngStrike"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endParaRPr>
                    </a:p>
                  </a:txBody>
                  <a:tcPr marL="45720" marR="45720">
                    <a:solidFill>
                      <a:schemeClr val="tx2">
                        <a:lumMod val="20000"/>
                        <a:lumOff val="80000"/>
                      </a:schemeClr>
                    </a:solidFill>
                  </a:tcPr>
                </a:tc>
                <a:tc>
                  <a:txBody>
                    <a:bodyPr/>
                    <a:lstStyle/>
                    <a:p>
                      <a:pPr marL="0" marR="0" algn="ctr" fontAlgn="b">
                        <a:spcBef>
                          <a:spcPts val="0"/>
                        </a:spcBef>
                        <a:spcAft>
                          <a:spcPts val="0"/>
                        </a:spcAft>
                      </a:pPr>
                      <a:r>
                        <a:rPr lang="en-US" sz="120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Delayed</a:t>
                      </a:r>
                    </a:p>
                  </a:txBody>
                  <a:tcPr marL="45720" marR="45720">
                    <a:solidFill>
                      <a:schemeClr val="bg1">
                        <a:lumMod val="95000"/>
                      </a:schemeClr>
                    </a:solidFill>
                  </a:tcPr>
                </a:tc>
                <a:tc>
                  <a:txBody>
                    <a:bodyPr/>
                    <a:lstStyle/>
                    <a:p>
                      <a:pPr marL="0" marR="0">
                        <a:spcBef>
                          <a:spcPts val="0"/>
                        </a:spcBef>
                        <a:spcAft>
                          <a:spcPts val="0"/>
                        </a:spcAft>
                      </a:pPr>
                      <a:r>
                        <a:rPr lang="en-US" sz="120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N/A</a:t>
                      </a:r>
                    </a:p>
                  </a:txBody>
                  <a:tcPr marL="45720" marR="45720">
                    <a:solidFill>
                      <a:schemeClr val="bg1">
                        <a:lumMod val="95000"/>
                      </a:schemeClr>
                    </a:solidFill>
                  </a:tcPr>
                </a:tc>
                <a:tc>
                  <a:txBody>
                    <a:bodyPr/>
                    <a:lstStyle/>
                    <a:p>
                      <a:pPr marL="0" marR="0">
                        <a:spcBef>
                          <a:spcPts val="0"/>
                        </a:spcBef>
                        <a:spcAft>
                          <a:spcPts val="0"/>
                        </a:spcAft>
                      </a:pPr>
                      <a:r>
                        <a:rPr lang="en-US" sz="1200" strike="noStrike"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The anticipated publication date has been pushed back from 3/31/2020 due to capacity challenges. The delay has been further impacted by HUD &amp; communities' response to COVID-19 activities</a:t>
                      </a:r>
                      <a:endParaRPr lang="en-US" sz="1200" dirty="0">
                        <a:solidFill>
                          <a:schemeClr val="tx1"/>
                        </a:solidFill>
                        <a:effectLst/>
                        <a:highlight>
                          <a:srgbClr val="FFFF00"/>
                        </a:highlight>
                        <a:latin typeface="Calibri Light" panose="020F0302020204030204" pitchFamily="34" charset="0"/>
                        <a:ea typeface="Calibri" panose="020F0502020204030204" pitchFamily="34" charset="0"/>
                        <a:cs typeface="Calibri Light" panose="020F0302020204030204" pitchFamily="34" charset="0"/>
                      </a:endParaRPr>
                    </a:p>
                  </a:txBody>
                  <a:tcPr marL="45720" marR="45720">
                    <a:solidFill>
                      <a:schemeClr val="bg1">
                        <a:lumMod val="95000"/>
                      </a:schemeClr>
                    </a:solidFill>
                  </a:tcPr>
                </a:tc>
                <a:extLst>
                  <a:ext uri="{0D108BD9-81ED-4DB2-BD59-A6C34878D82A}">
                    <a16:rowId xmlns:a16="http://schemas.microsoft.com/office/drawing/2014/main" val="1000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Calibri Light" panose="020F0302020204030204" pitchFamily="34" charset="0"/>
                          <a:cs typeface="Calibri Light" panose="020F0302020204030204" pitchFamily="34" charset="0"/>
                        </a:rPr>
                        <a:t>Publish Emergency Solutions Grants Final Rule.</a:t>
                      </a:r>
                    </a:p>
                  </a:txBody>
                  <a:tcPr marL="45720" marR="45720">
                    <a:solidFill>
                      <a:schemeClr val="tx2">
                        <a:lumMod val="20000"/>
                        <a:lumOff val="80000"/>
                      </a:schemeClr>
                    </a:solidFill>
                  </a:tcPr>
                </a:tc>
                <a:tc>
                  <a:txBody>
                    <a:bodyPr/>
                    <a:lstStyle/>
                    <a:p>
                      <a:pPr algn="ctr" fontAlgn="b"/>
                      <a:r>
                        <a:rPr lang="en-US" sz="1200" strike="noStrike" kern="1200" dirty="0">
                          <a:solidFill>
                            <a:schemeClr val="tx1"/>
                          </a:solidFill>
                          <a:effectLst/>
                          <a:latin typeface="Calibri Light" panose="020F0302020204030204" pitchFamily="34" charset="0"/>
                          <a:cs typeface="Calibri Light" panose="020F0302020204030204" pitchFamily="34" charset="0"/>
                        </a:rPr>
                        <a:t>4/2021</a:t>
                      </a:r>
                    </a:p>
                  </a:txBody>
                  <a:tcPr marL="45720" marR="45720">
                    <a:solidFill>
                      <a:schemeClr val="tx2">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Calibri Light" panose="020F0302020204030204" pitchFamily="34" charset="0"/>
                          <a:cs typeface="Calibri Light" panose="020F0302020204030204" pitchFamily="34" charset="0"/>
                        </a:rPr>
                        <a:t>Delayed</a:t>
                      </a:r>
                    </a:p>
                  </a:txBody>
                  <a:tcPr marL="45720" marR="45720">
                    <a:solidFill>
                      <a:schemeClr val="bg1">
                        <a:lumMod val="95000"/>
                      </a:schemeClr>
                    </a:solidFill>
                  </a:tcPr>
                </a:tc>
                <a:tc>
                  <a:txBody>
                    <a:bodyPr/>
                    <a:lstStyle/>
                    <a:p>
                      <a:pPr marL="0" marR="0">
                        <a:spcBef>
                          <a:spcPts val="0"/>
                        </a:spcBef>
                        <a:spcAft>
                          <a:spcPts val="0"/>
                        </a:spcAft>
                      </a:pPr>
                      <a:r>
                        <a:rPr lang="en-US" sz="120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N/A</a:t>
                      </a:r>
                    </a:p>
                  </a:txBody>
                  <a:tcPr marL="45720" marR="45720">
                    <a:solidFill>
                      <a:schemeClr val="bg1">
                        <a:lumMod val="95000"/>
                      </a:schemeClr>
                    </a:solidFill>
                  </a:tcPr>
                </a:tc>
                <a:tc>
                  <a:txBody>
                    <a:bodyPr/>
                    <a:lstStyle/>
                    <a:p>
                      <a:pPr algn="l" fontAlgn="b"/>
                      <a:r>
                        <a:rPr lang="en-US" sz="1200" strike="noStrike" kern="1200" dirty="0">
                          <a:solidFill>
                            <a:schemeClr val="tx1"/>
                          </a:solidFill>
                          <a:effectLst/>
                          <a:latin typeface="Calibri Light" panose="020F0302020204030204" pitchFamily="34" charset="0"/>
                          <a:ea typeface="+mn-ea"/>
                          <a:cs typeface="Calibri Light" panose="020F0302020204030204" pitchFamily="34" charset="0"/>
                        </a:rPr>
                        <a:t>This due date has been pushed back from September 2020. HUD is still working to finalize the ESG Final Rule and anticipates publication in CY20. </a:t>
                      </a:r>
                      <a:r>
                        <a:rPr lang="en-US" sz="1200" strike="noStrike"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The delay has been further impacted by HUD &amp; communities' response to COVID-19 activities</a:t>
                      </a:r>
                      <a:endParaRPr lang="en-US" sz="1200" strike="noStrike" kern="1200" dirty="0">
                        <a:solidFill>
                          <a:schemeClr val="tx1"/>
                        </a:solidFill>
                        <a:effectLst/>
                        <a:latin typeface="Calibri Light" panose="020F0302020204030204" pitchFamily="34" charset="0"/>
                        <a:cs typeface="Calibri Light" panose="020F0302020204030204" pitchFamily="34" charset="0"/>
                      </a:endParaRPr>
                    </a:p>
                  </a:txBody>
                  <a:tcPr marL="45720" marR="45720">
                    <a:solidFill>
                      <a:schemeClr val="bg1">
                        <a:lumMod val="95000"/>
                      </a:schemeClr>
                    </a:solidFill>
                  </a:tcPr>
                </a:tc>
                <a:extLst>
                  <a:ext uri="{0D108BD9-81ED-4DB2-BD59-A6C34878D82A}">
                    <a16:rowId xmlns:a16="http://schemas.microsoft.com/office/drawing/2014/main" val="10004"/>
                  </a:ext>
                </a:extLst>
              </a:tr>
              <a:tr h="1203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Calibri Light" panose="020F0302020204030204" pitchFamily="34" charset="0"/>
                          <a:ea typeface="+mn-ea"/>
                          <a:cs typeface="Calibri Light" panose="020F0302020204030204" pitchFamily="34" charset="0"/>
                        </a:rPr>
                        <a:t>Based on analysis of data on those experiencing unsheltered homelessness, publish a policy brief that will help communities understand the challenges of the population and identify solutions to address their needs.</a:t>
                      </a:r>
                    </a:p>
                  </a:txBody>
                  <a:tcPr marL="45720" marR="45720">
                    <a:solidFill>
                      <a:schemeClr val="tx2">
                        <a:lumMod val="20000"/>
                        <a:lumOff val="80000"/>
                      </a:schemeClr>
                    </a:solidFill>
                  </a:tcPr>
                </a:tc>
                <a:tc>
                  <a:txBody>
                    <a:bodyPr/>
                    <a:lstStyle/>
                    <a:p>
                      <a:pPr algn="ctr" fontAlgn="b"/>
                      <a:r>
                        <a:rPr lang="en-US" sz="1200" b="0" i="0" u="none" strike="noStrike" dirty="0">
                          <a:solidFill>
                            <a:schemeClr val="tx1"/>
                          </a:solidFill>
                          <a:effectLst/>
                          <a:latin typeface="Calibri Light" panose="020F0302020204030204" pitchFamily="34" charset="0"/>
                          <a:cs typeface="Calibri Light" panose="020F0302020204030204" pitchFamily="34" charset="0"/>
                        </a:rPr>
                        <a:t>12/31/2019</a:t>
                      </a:r>
                    </a:p>
                  </a:txBody>
                  <a:tcPr marL="45720" marR="45720">
                    <a:solidFill>
                      <a:schemeClr val="tx2">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Calibri Light" panose="020F0302020204030204" pitchFamily="34" charset="0"/>
                          <a:cs typeface="Calibri Light" panose="020F0302020204030204" pitchFamily="34" charset="0"/>
                        </a:rPr>
                        <a:t>Completed</a:t>
                      </a:r>
                    </a:p>
                  </a:txBody>
                  <a:tcPr marL="45720" marR="45720">
                    <a:solidFill>
                      <a:schemeClr val="bg1">
                        <a:lumMod val="95000"/>
                      </a:schemeClr>
                    </a:solidFill>
                  </a:tcPr>
                </a:tc>
                <a:tc>
                  <a:txBody>
                    <a:bodyPr/>
                    <a:lstStyle/>
                    <a:p>
                      <a:pPr marL="0" marR="0">
                        <a:spcBef>
                          <a:spcPts val="0"/>
                        </a:spcBef>
                        <a:spcAft>
                          <a:spcPts val="0"/>
                        </a:spcAft>
                      </a:pPr>
                      <a:r>
                        <a:rPr lang="en-US" sz="120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N/A</a:t>
                      </a:r>
                    </a:p>
                  </a:txBody>
                  <a:tcPr marL="45720" marR="45720">
                    <a:solidFill>
                      <a:schemeClr val="bg1">
                        <a:lumMod val="95000"/>
                      </a:schemeClr>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200" kern="1200" dirty="0">
                          <a:solidFill>
                            <a:schemeClr val="tx1"/>
                          </a:solidFill>
                          <a:effectLst/>
                          <a:latin typeface="Calibri Light" panose="020F0302020204030204" pitchFamily="34" charset="0"/>
                          <a:ea typeface="+mn-ea"/>
                          <a:cs typeface="Calibri Light" panose="020F0302020204030204" pitchFamily="34" charset="0"/>
                        </a:rPr>
                        <a:t>HUD collaborated with the US Interagency Council on Homelessness (USICH), the National Alliance to End Homelessness (NAEH), and the California Policy Lab on this policy brief, published on 10/6/19: </a:t>
                      </a:r>
                    </a:p>
                    <a:p>
                      <a:pPr marL="0" marR="0" lvl="0" indent="0" algn="l" defTabSz="685800" rtl="0" eaLnBrk="1" fontAlgn="b" latinLnBrk="0" hangingPunct="1">
                        <a:lnSpc>
                          <a:spcPct val="100000"/>
                        </a:lnSpc>
                        <a:spcBef>
                          <a:spcPts val="0"/>
                        </a:spcBef>
                        <a:spcAft>
                          <a:spcPts val="0"/>
                        </a:spcAft>
                        <a:buClrTx/>
                        <a:buSzTx/>
                        <a:buFontTx/>
                        <a:buNone/>
                        <a:tabLst/>
                        <a:defRPr/>
                      </a:pPr>
                      <a:r>
                        <a:rPr lang="en-US" sz="1200" kern="1200" dirty="0">
                          <a:solidFill>
                            <a:schemeClr val="tx1"/>
                          </a:solidFill>
                          <a:effectLst/>
                          <a:latin typeface="Calibri Light" panose="020F0302020204030204" pitchFamily="34" charset="0"/>
                          <a:ea typeface="+mn-ea"/>
                          <a:cs typeface="Calibri Light" panose="020F0302020204030204" pitchFamily="34" charset="0"/>
                          <a:hlinkClick r:id="rId3"/>
                        </a:rPr>
                        <a:t>https://www.capolicylab.org/health-conditions-among-unsheltered-adults-in-the-u-s/</a:t>
                      </a:r>
                      <a:r>
                        <a:rPr lang="en-US" sz="1200" kern="1200" dirty="0">
                          <a:solidFill>
                            <a:schemeClr val="tx1"/>
                          </a:solidFill>
                          <a:effectLst/>
                          <a:latin typeface="Calibri Light" panose="020F0302020204030204" pitchFamily="34" charset="0"/>
                          <a:ea typeface="+mn-ea"/>
                          <a:cs typeface="Calibri Light" panose="020F0302020204030204" pitchFamily="34" charset="0"/>
                        </a:rPr>
                        <a:t> </a:t>
                      </a:r>
                    </a:p>
                  </a:txBody>
                  <a:tcPr marL="45720" marR="45720">
                    <a:solidFill>
                      <a:schemeClr val="bg1">
                        <a:lumMod val="95000"/>
                      </a:schemeClr>
                    </a:solidFill>
                  </a:tcPr>
                </a:tc>
                <a:extLst>
                  <a:ext uri="{0D108BD9-81ED-4DB2-BD59-A6C34878D82A}">
                    <a16:rowId xmlns:a16="http://schemas.microsoft.com/office/drawing/2014/main" val="170326218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Calibri Light" panose="020F0302020204030204" pitchFamily="34" charset="0"/>
                          <a:ea typeface="+mn-ea"/>
                          <a:cs typeface="Calibri Light" panose="020F0302020204030204" pitchFamily="34" charset="0"/>
                        </a:rPr>
                        <a:t>Prioritize efforts to address unsheltered homelessness and encourage communities to combine health care and housing services targeted to serve people experiencing unsheltered homelessness.</a:t>
                      </a:r>
                    </a:p>
                  </a:txBody>
                  <a:tcPr marL="45720" marR="45720">
                    <a:solidFill>
                      <a:schemeClr val="tx2">
                        <a:lumMod val="20000"/>
                        <a:lumOff val="8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1200" strike="noStrike" kern="1200" dirty="0">
                          <a:solidFill>
                            <a:schemeClr val="tx1"/>
                          </a:solidFill>
                          <a:effectLst/>
                          <a:latin typeface="Calibri Light" panose="020F0302020204030204" pitchFamily="34" charset="0"/>
                          <a:cs typeface="Calibri Light" panose="020F0302020204030204" pitchFamily="34" charset="0"/>
                        </a:rPr>
                        <a:t>2/28/2020</a:t>
                      </a:r>
                    </a:p>
                  </a:txBody>
                  <a:tcPr marL="45720" marR="45720">
                    <a:solidFill>
                      <a:schemeClr val="tx2">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Calibri Light" panose="020F0302020204030204" pitchFamily="34" charset="0"/>
                          <a:cs typeface="Calibri Light" panose="020F0302020204030204" pitchFamily="34" charset="0"/>
                        </a:rPr>
                        <a:t>Modified</a:t>
                      </a:r>
                    </a:p>
                  </a:txBody>
                  <a:tcPr marL="45720" marR="45720">
                    <a:solidFill>
                      <a:schemeClr val="bg1">
                        <a:lumMod val="95000"/>
                      </a:schemeClr>
                    </a:solidFill>
                  </a:tcPr>
                </a:tc>
                <a:tc>
                  <a:txBody>
                    <a:bodyPr/>
                    <a:lstStyle/>
                    <a:p>
                      <a:pPr marL="0" marR="0">
                        <a:spcBef>
                          <a:spcPts val="0"/>
                        </a:spcBef>
                        <a:spcAft>
                          <a:spcPts val="0"/>
                        </a:spcAft>
                      </a:pPr>
                      <a:r>
                        <a:rPr lang="en-US" sz="120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N/A</a:t>
                      </a:r>
                    </a:p>
                  </a:txBody>
                  <a:tcPr marL="45720" marR="45720">
                    <a:solidFill>
                      <a:schemeClr val="bg1">
                        <a:lumMod val="95000"/>
                      </a:schemeClr>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200" kern="1200" dirty="0">
                          <a:solidFill>
                            <a:schemeClr val="tx1"/>
                          </a:solidFill>
                          <a:effectLst/>
                          <a:latin typeface="Calibri Light" panose="020F0302020204030204" pitchFamily="34" charset="0"/>
                          <a:ea typeface="+mn-ea"/>
                          <a:cs typeface="Calibri Light" panose="020F0302020204030204" pitchFamily="34" charset="0"/>
                        </a:rPr>
                        <a:t>We are currently accomplishing this milestone through implemented activities and strategies to prepare, prevent, and respond to COVID-19. Targeted technical assistance is being provided that combines healthcare and housing services for those experiencing unsheltered homelessness.</a:t>
                      </a:r>
                    </a:p>
                  </a:txBody>
                  <a:tcPr marL="45720" marR="45720">
                    <a:solidFill>
                      <a:schemeClr val="bg1">
                        <a:lumMod val="95000"/>
                      </a:schemeClr>
                    </a:solidFill>
                  </a:tcPr>
                </a:tc>
                <a:extLst>
                  <a:ext uri="{0D108BD9-81ED-4DB2-BD59-A6C34878D82A}">
                    <a16:rowId xmlns:a16="http://schemas.microsoft.com/office/drawing/2014/main" val="3643011795"/>
                  </a:ext>
                </a:extLst>
              </a:tr>
            </a:tbl>
          </a:graphicData>
        </a:graphic>
      </p:graphicFrame>
      <p:sp>
        <p:nvSpPr>
          <p:cNvPr id="11" name="Content Placeholder 2"/>
          <p:cNvSpPr txBox="1">
            <a:spLocks/>
          </p:cNvSpPr>
          <p:nvPr/>
        </p:nvSpPr>
        <p:spPr bwMode="auto">
          <a:xfrm>
            <a:off x="-1" y="609598"/>
            <a:ext cx="9144000" cy="626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800" dirty="0">
                <a:solidFill>
                  <a:schemeClr val="tx1"/>
                </a:solidFill>
                <a:latin typeface="Calibri Light" panose="020F0302020204030204"/>
              </a:rPr>
              <a:t>Create an unsheltered homelessness strategy that targets technical assistance and other resources to communities that have had large increases in unsheltered homelessness. </a:t>
            </a:r>
          </a:p>
        </p:txBody>
      </p:sp>
    </p:spTree>
    <p:extLst>
      <p:ext uri="{BB962C8B-B14F-4D97-AF65-F5344CB8AC3E}">
        <p14:creationId xmlns:p14="http://schemas.microsoft.com/office/powerpoint/2010/main" val="3751225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9144000" cy="609597"/>
          </a:xfrm>
        </p:spPr>
        <p:txBody>
          <a:bodyPr rtlCol="0" anchor="b">
            <a:normAutofit/>
          </a:bodyPr>
          <a:lstStyle/>
          <a:p>
            <a:pPr algn="l" eaLnBrk="1" fontAlgn="auto" hangingPunct="1">
              <a:spcAft>
                <a:spcPts val="0"/>
              </a:spcAft>
              <a:defRPr/>
            </a:pPr>
            <a:r>
              <a:rPr lang="en-US" sz="2800" b="1" dirty="0">
                <a:latin typeface="+mj-lt"/>
              </a:rPr>
              <a:t>Key Milestones</a:t>
            </a:r>
            <a:endParaRPr lang="en-US" dirty="0">
              <a:solidFill>
                <a:schemeClr val="tx1"/>
              </a:solidFill>
              <a:latin typeface="+mj-lt"/>
            </a:endParaRPr>
          </a:p>
        </p:txBody>
      </p:sp>
      <p:sp>
        <p:nvSpPr>
          <p:cNvPr id="6" name="Slide Number Placeholder 5"/>
          <p:cNvSpPr>
            <a:spLocks noGrp="1"/>
          </p:cNvSpPr>
          <p:nvPr>
            <p:ph type="sldNum" sz="quarter" idx="12"/>
          </p:nvPr>
        </p:nvSpPr>
        <p:spPr/>
        <p:txBody>
          <a:bodyPr/>
          <a:lstStyle/>
          <a:p>
            <a:pPr>
              <a:defRPr/>
            </a:pPr>
            <a:fld id="{939A7CC1-7E13-436F-B581-24BA55219FC5}" type="slidenum">
              <a:rPr lang="en-US" smtClean="0">
                <a:solidFill>
                  <a:prstClr val="black">
                    <a:tint val="75000"/>
                  </a:prstClr>
                </a:solidFill>
              </a:rPr>
              <a:pPr>
                <a:defRPr/>
              </a:pPr>
              <a:t>8</a:t>
            </a:fld>
            <a:endParaRPr lang="en-US" dirty="0">
              <a:solidFill>
                <a:prstClr val="black">
                  <a:tint val="75000"/>
                </a:prstClr>
              </a:solidFill>
            </a:endParaRPr>
          </a:p>
        </p:txBody>
      </p:sp>
      <p:cxnSp>
        <p:nvCxnSpPr>
          <p:cNvPr id="7" name="Straight Connector 6"/>
          <p:cNvCxnSpPr/>
          <p:nvPr/>
        </p:nvCxnSpPr>
        <p:spPr>
          <a:xfrm>
            <a:off x="0" y="609600"/>
            <a:ext cx="9144000" cy="0"/>
          </a:xfrm>
          <a:prstGeom prst="line">
            <a:avLst/>
          </a:prstGeom>
          <a:ln w="38100">
            <a:solidFill>
              <a:srgbClr val="6EA0B5"/>
            </a:solidFill>
          </a:ln>
        </p:spPr>
        <p:style>
          <a:lnRef idx="1">
            <a:schemeClr val="accent1"/>
          </a:lnRef>
          <a:fillRef idx="0">
            <a:schemeClr val="accent1"/>
          </a:fillRef>
          <a:effectRef idx="0">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2291055960"/>
              </p:ext>
            </p:extLst>
          </p:nvPr>
        </p:nvGraphicFramePr>
        <p:xfrm>
          <a:off x="269384" y="1470620"/>
          <a:ext cx="8605232" cy="3634780"/>
        </p:xfrm>
        <a:graphic>
          <a:graphicData uri="http://schemas.openxmlformats.org/drawingml/2006/table">
            <a:tbl>
              <a:tblPr>
                <a:tableStyleId>{5C22544A-7EE6-4342-B048-85BDC9FD1C3A}</a:tableStyleId>
              </a:tblPr>
              <a:tblGrid>
                <a:gridCol w="2755124">
                  <a:extLst>
                    <a:ext uri="{9D8B030D-6E8A-4147-A177-3AD203B41FA5}">
                      <a16:colId xmlns:a16="http://schemas.microsoft.com/office/drawing/2014/main" val="20000"/>
                    </a:ext>
                  </a:extLst>
                </a:gridCol>
                <a:gridCol w="886152">
                  <a:extLst>
                    <a:ext uri="{9D8B030D-6E8A-4147-A177-3AD203B41FA5}">
                      <a16:colId xmlns:a16="http://schemas.microsoft.com/office/drawing/2014/main" val="20001"/>
                    </a:ext>
                  </a:extLst>
                </a:gridCol>
                <a:gridCol w="874522">
                  <a:extLst>
                    <a:ext uri="{9D8B030D-6E8A-4147-A177-3AD203B41FA5}">
                      <a16:colId xmlns:a16="http://schemas.microsoft.com/office/drawing/2014/main" val="20002"/>
                    </a:ext>
                  </a:extLst>
                </a:gridCol>
                <a:gridCol w="817221">
                  <a:extLst>
                    <a:ext uri="{9D8B030D-6E8A-4147-A177-3AD203B41FA5}">
                      <a16:colId xmlns:a16="http://schemas.microsoft.com/office/drawing/2014/main" val="20003"/>
                    </a:ext>
                  </a:extLst>
                </a:gridCol>
                <a:gridCol w="3272213">
                  <a:extLst>
                    <a:ext uri="{9D8B030D-6E8A-4147-A177-3AD203B41FA5}">
                      <a16:colId xmlns:a16="http://schemas.microsoft.com/office/drawing/2014/main" val="20005"/>
                    </a:ext>
                  </a:extLst>
                </a:gridCol>
              </a:tblGrid>
              <a:tr h="212417">
                <a:tc gridSpan="5">
                  <a:txBody>
                    <a:bodyPr/>
                    <a:lstStyle/>
                    <a:p>
                      <a:pPr algn="ctr" fontAlgn="b"/>
                      <a:r>
                        <a:rPr lang="en-US" sz="1400" b="1" i="0" u="none" strike="noStrike" dirty="0">
                          <a:solidFill>
                            <a:srgbClr val="000000"/>
                          </a:solidFill>
                          <a:effectLst/>
                          <a:latin typeface="Calibri Light" panose="020F0302020204030204" pitchFamily="34" charset="0"/>
                          <a:cs typeface="Calibri Light" panose="020F0302020204030204" pitchFamily="34" charset="0"/>
                        </a:rPr>
                        <a:t>Milestone Summary</a:t>
                      </a:r>
                    </a:p>
                  </a:txBody>
                  <a:tcPr marL="9525" marR="9525" marT="9527" marB="0">
                    <a:solidFill>
                      <a:schemeClr val="accent1">
                        <a:lumMod val="20000"/>
                        <a:lumOff val="80000"/>
                      </a:schemeClr>
                    </a:solidFill>
                  </a:tcPr>
                </a:tc>
                <a:tc hMerge="1">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marL="9525" marR="9525" marT="9527" marB="0" anchor="b">
                    <a:solidFill>
                      <a:schemeClr val="accent1">
                        <a:lumMod val="40000"/>
                        <a:lumOff val="60000"/>
                      </a:schemeClr>
                    </a:solidFill>
                  </a:tcPr>
                </a:tc>
                <a:tc hMerge="1">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marL="9525" marR="9525" marT="9527" marB="0" anchor="b">
                    <a:solidFill>
                      <a:schemeClr val="accent1">
                        <a:lumMod val="40000"/>
                        <a:lumOff val="60000"/>
                      </a:schemeClr>
                    </a:solidFill>
                  </a:tcPr>
                </a:tc>
                <a:tc hMerge="1">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marL="9525" marR="9525" marT="9527" marB="0" anchor="b">
                    <a:solidFill>
                      <a:schemeClr val="accent1">
                        <a:lumMod val="40000"/>
                        <a:lumOff val="60000"/>
                      </a:schemeClr>
                    </a:solidFill>
                  </a:tcPr>
                </a:tc>
                <a:tc hMerge="1">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marL="9525" marR="9525" marT="9527" marB="0" anchor="b">
                    <a:solidFill>
                      <a:schemeClr val="accent1">
                        <a:lumMod val="40000"/>
                        <a:lumOff val="60000"/>
                      </a:schemeClr>
                    </a:solidFill>
                  </a:tcPr>
                </a:tc>
                <a:extLst>
                  <a:ext uri="{0D108BD9-81ED-4DB2-BD59-A6C34878D82A}">
                    <a16:rowId xmlns:a16="http://schemas.microsoft.com/office/drawing/2014/main" val="10000"/>
                  </a:ext>
                </a:extLst>
              </a:tr>
              <a:tr h="276219">
                <a:tc>
                  <a:txBody>
                    <a:bodyPr/>
                    <a:lstStyle/>
                    <a:p>
                      <a:pPr algn="l" fontAlgn="b"/>
                      <a:r>
                        <a:rPr lang="en-US" sz="1200" b="1" u="none" strike="noStrike" dirty="0">
                          <a:effectLst/>
                          <a:latin typeface="Calibri Light" panose="020F0302020204030204" pitchFamily="34" charset="0"/>
                          <a:cs typeface="Calibri Light" panose="020F0302020204030204" pitchFamily="34" charset="0"/>
                        </a:rPr>
                        <a:t>Key Milestone</a:t>
                      </a:r>
                      <a:endParaRPr lang="en-US" sz="1200" b="1" i="0" u="none" strike="noStrike" dirty="0">
                        <a:solidFill>
                          <a:srgbClr val="000000"/>
                        </a:solidFill>
                        <a:effectLst/>
                        <a:latin typeface="Calibri Light" panose="020F0302020204030204" pitchFamily="34" charset="0"/>
                        <a:cs typeface="Calibri Light" panose="020F0302020204030204" pitchFamily="34" charset="0"/>
                      </a:endParaRPr>
                    </a:p>
                  </a:txBody>
                  <a:tcPr marL="45720" marR="45720">
                    <a:solidFill>
                      <a:schemeClr val="accent1">
                        <a:lumMod val="40000"/>
                        <a:lumOff val="6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effectLst/>
                          <a:latin typeface="Calibri Light" panose="020F0302020204030204" pitchFamily="34" charset="0"/>
                          <a:cs typeface="Calibri Light" panose="020F0302020204030204" pitchFamily="34" charset="0"/>
                        </a:rPr>
                        <a:t>Milestone Due Date</a:t>
                      </a:r>
                      <a:endParaRPr lang="en-US" sz="1200" b="0" u="none" strike="noStrike" dirty="0">
                        <a:effectLst/>
                        <a:latin typeface="Calibri Light" panose="020F0302020204030204" pitchFamily="34" charset="0"/>
                        <a:cs typeface="Calibri Light" panose="020F0302020204030204" pitchFamily="34" charset="0"/>
                      </a:endParaRPr>
                    </a:p>
                    <a:p>
                      <a:pPr marL="0" marR="0" indent="0" algn="l" defTabSz="914400" rtl="0" eaLnBrk="1" fontAlgn="b"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Calibri Light" panose="020F0302020204030204" pitchFamily="34" charset="0"/>
                        <a:cs typeface="Calibri Light" panose="020F0302020204030204" pitchFamily="34" charset="0"/>
                      </a:endParaRPr>
                    </a:p>
                  </a:txBody>
                  <a:tcPr marL="45720" marR="45720">
                    <a:solidFill>
                      <a:schemeClr val="accent1">
                        <a:lumMod val="40000"/>
                        <a:lumOff val="6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baseline="0" dirty="0">
                          <a:solidFill>
                            <a:srgbClr val="000000"/>
                          </a:solidFill>
                          <a:effectLst/>
                          <a:latin typeface="Calibri Light" panose="020F0302020204030204" pitchFamily="34" charset="0"/>
                          <a:cs typeface="Calibri Light" panose="020F0302020204030204" pitchFamily="34" charset="0"/>
                        </a:rPr>
                        <a:t>Milestone Status</a:t>
                      </a:r>
                    </a:p>
                    <a:p>
                      <a:pPr marL="0" marR="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baseline="0" dirty="0">
                        <a:solidFill>
                          <a:srgbClr val="000000"/>
                        </a:solidFill>
                        <a:effectLst/>
                        <a:latin typeface="Calibri Light" panose="020F0302020204030204" pitchFamily="34" charset="0"/>
                        <a:cs typeface="Calibri Light" panose="020F0302020204030204" pitchFamily="34" charset="0"/>
                      </a:endParaRPr>
                    </a:p>
                  </a:txBody>
                  <a:tcPr marL="45720" marR="45720">
                    <a:solidFill>
                      <a:schemeClr val="accent1">
                        <a:lumMod val="40000"/>
                        <a:lumOff val="6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Calibri Light" panose="020F0302020204030204" pitchFamily="34" charset="0"/>
                          <a:cs typeface="Calibri Light" panose="020F0302020204030204" pitchFamily="34" charset="0"/>
                        </a:rPr>
                        <a:t>Change from last quarter</a:t>
                      </a:r>
                    </a:p>
                  </a:txBody>
                  <a:tcPr marL="45720" marR="45720">
                    <a:solidFill>
                      <a:schemeClr val="accent1">
                        <a:lumMod val="40000"/>
                        <a:lumOff val="6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chemeClr val="dk1"/>
                          </a:solidFill>
                          <a:effectLst/>
                          <a:latin typeface="Calibri Light" panose="020F0302020204030204" pitchFamily="34" charset="0"/>
                          <a:cs typeface="Calibri Light" panose="020F0302020204030204" pitchFamily="34" charset="0"/>
                        </a:rPr>
                        <a:t>Comments</a:t>
                      </a:r>
                    </a:p>
                  </a:txBody>
                  <a:tcPr marL="45720" marR="45720">
                    <a:solidFill>
                      <a:schemeClr val="accent1">
                        <a:lumMod val="40000"/>
                        <a:lumOff val="60000"/>
                      </a:schemeClr>
                    </a:solidFill>
                  </a:tcPr>
                </a:tc>
                <a:extLst>
                  <a:ext uri="{0D108BD9-81ED-4DB2-BD59-A6C34878D82A}">
                    <a16:rowId xmlns:a16="http://schemas.microsoft.com/office/drawing/2014/main" val="10001"/>
                  </a:ext>
                </a:extLst>
              </a:tr>
              <a:tr h="661033">
                <a:tc>
                  <a:txBody>
                    <a:bodyPr/>
                    <a:lstStyle/>
                    <a:p>
                      <a:pPr marL="0" indent="0" eaLnBrk="0" hangingPunct="0">
                        <a:spcBef>
                          <a:spcPts val="0"/>
                        </a:spcBef>
                        <a:spcAft>
                          <a:spcPts val="0"/>
                        </a:spcAft>
                        <a:buFont typeface="Arial" pitchFamily="34" charset="0"/>
                        <a:buNone/>
                      </a:pPr>
                      <a:r>
                        <a:rPr lang="en-US" sz="1200" b="0" kern="1200" baseline="0" dirty="0">
                          <a:solidFill>
                            <a:schemeClr val="dk1"/>
                          </a:solidFill>
                          <a:latin typeface="Calibri Light" panose="020F0302020204030204" pitchFamily="34" charset="0"/>
                          <a:ea typeface="+mn-ea"/>
                          <a:cs typeface="Calibri Light" panose="020F0302020204030204" pitchFamily="34" charset="0"/>
                        </a:rPr>
                        <a:t>Publish case studies and best practices from targeted TA communities. </a:t>
                      </a:r>
                    </a:p>
                  </a:txBody>
                  <a:tcPr marL="45720" marR="45720">
                    <a:solidFill>
                      <a:schemeClr val="tx2">
                        <a:lumMod val="20000"/>
                        <a:lumOff val="80000"/>
                      </a:schemeClr>
                    </a:solidFill>
                  </a:tcPr>
                </a:tc>
                <a:tc>
                  <a:txBody>
                    <a:bodyPr/>
                    <a:lstStyle/>
                    <a:p>
                      <a:pPr marL="0" marR="0" algn="ctr" fontAlgn="b">
                        <a:spcBef>
                          <a:spcPts val="0"/>
                        </a:spcBef>
                        <a:spcAft>
                          <a:spcPts val="0"/>
                        </a:spcAft>
                      </a:pPr>
                      <a:r>
                        <a:rPr lang="en-US" sz="1200" strike="noStrike"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9/30/2020</a:t>
                      </a:r>
                    </a:p>
                  </a:txBody>
                  <a:tcPr marL="45720" marR="45720">
                    <a:solidFill>
                      <a:schemeClr val="tx2">
                        <a:lumMod val="20000"/>
                        <a:lumOff val="80000"/>
                      </a:schemeClr>
                    </a:solidFill>
                  </a:tcPr>
                </a:tc>
                <a:tc>
                  <a:txBody>
                    <a:bodyPr/>
                    <a:lstStyle/>
                    <a:p>
                      <a:pPr marL="0" marR="0" algn="ctr" fontAlgn="b">
                        <a:spcBef>
                          <a:spcPts val="0"/>
                        </a:spcBef>
                        <a:spcAft>
                          <a:spcPts val="0"/>
                        </a:spcAft>
                      </a:pPr>
                      <a:r>
                        <a:rPr lang="en-US" sz="1200" b="0" kern="1200" baseline="0" dirty="0">
                          <a:solidFill>
                            <a:schemeClr val="tx1"/>
                          </a:solidFill>
                          <a:latin typeface="Calibri Light" panose="020F0302020204030204" pitchFamily="34" charset="0"/>
                          <a:ea typeface="+mn-ea"/>
                          <a:cs typeface="Calibri Light" panose="020F0302020204030204" pitchFamily="34" charset="0"/>
                        </a:rPr>
                        <a:t>On Track</a:t>
                      </a:r>
                    </a:p>
                  </a:txBody>
                  <a:tcPr marL="45720" marR="45720">
                    <a:solidFill>
                      <a:schemeClr val="bg1">
                        <a:lumMod val="95000"/>
                      </a:schemeClr>
                    </a:solidFill>
                  </a:tcPr>
                </a:tc>
                <a:tc>
                  <a:txBody>
                    <a:bodyPr/>
                    <a:lstStyle/>
                    <a:p>
                      <a:pPr marL="0" marR="0">
                        <a:spcBef>
                          <a:spcPts val="0"/>
                        </a:spcBef>
                        <a:spcAft>
                          <a:spcPts val="0"/>
                        </a:spcAft>
                      </a:pPr>
                      <a:r>
                        <a:rPr lang="en-US" sz="120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N/A</a:t>
                      </a:r>
                    </a:p>
                  </a:txBody>
                  <a:tcPr marL="45720" marR="45720">
                    <a:solidFill>
                      <a:schemeClr val="bg1">
                        <a:lumMod val="95000"/>
                      </a:schemeClr>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200" kern="1200" dirty="0">
                          <a:solidFill>
                            <a:schemeClr val="tx1"/>
                          </a:solidFill>
                          <a:effectLst/>
                          <a:latin typeface="Calibri Light" panose="020F0302020204030204" pitchFamily="34" charset="0"/>
                          <a:ea typeface="+mn-ea"/>
                          <a:cs typeface="Calibri Light" panose="020F0302020204030204" pitchFamily="34" charset="0"/>
                        </a:rPr>
                        <a:t>Case studies and best practices will be published as they are completed. </a:t>
                      </a:r>
                    </a:p>
                  </a:txBody>
                  <a:tcPr marL="45720" marR="45720">
                    <a:solidFill>
                      <a:schemeClr val="bg1">
                        <a:lumMod val="95000"/>
                      </a:schemeClr>
                    </a:solidFill>
                  </a:tcPr>
                </a:tc>
                <a:extLst>
                  <a:ext uri="{0D108BD9-81ED-4DB2-BD59-A6C34878D82A}">
                    <a16:rowId xmlns:a16="http://schemas.microsoft.com/office/drawing/2014/main" val="3242805806"/>
                  </a:ext>
                </a:extLst>
              </a:tr>
              <a:tr h="1316353">
                <a:tc>
                  <a:txBody>
                    <a:bodyPr/>
                    <a:lstStyle/>
                    <a:p>
                      <a:pPr marL="0" indent="0" eaLnBrk="0" hangingPunct="0">
                        <a:spcBef>
                          <a:spcPts val="0"/>
                        </a:spcBef>
                        <a:spcAft>
                          <a:spcPts val="0"/>
                        </a:spcAft>
                        <a:buFont typeface="Arial" pitchFamily="34" charset="0"/>
                        <a:buNone/>
                      </a:pPr>
                      <a:r>
                        <a:rPr lang="en-US" sz="1200" b="0" kern="1200" baseline="0" dirty="0">
                          <a:solidFill>
                            <a:schemeClr val="dk1"/>
                          </a:solidFill>
                          <a:latin typeface="Calibri Light" panose="020F0302020204030204" pitchFamily="34" charset="0"/>
                          <a:ea typeface="+mn-ea"/>
                          <a:cs typeface="Calibri Light" panose="020F0302020204030204" pitchFamily="34" charset="0"/>
                        </a:rPr>
                        <a:t>Enhance the Stella </a:t>
                      </a:r>
                      <a:r>
                        <a:rPr lang="en-US" sz="1200" kern="1200" dirty="0">
                          <a:solidFill>
                            <a:schemeClr val="dk1"/>
                          </a:solidFill>
                          <a:effectLst/>
                          <a:latin typeface="Calibri Light" panose="020F0302020204030204" pitchFamily="34" charset="0"/>
                          <a:ea typeface="+mn-ea"/>
                          <a:cs typeface="Calibri Light" panose="020F0302020204030204" pitchFamily="34" charset="0"/>
                        </a:rPr>
                        <a:t>visualization tool to empower communities to visualize their data and conduct modeling exercises to improve the efficiency of their local resources.</a:t>
                      </a:r>
                      <a:r>
                        <a:rPr lang="en-US" sz="1200" kern="1200" baseline="30000" dirty="0">
                          <a:solidFill>
                            <a:schemeClr val="dk1"/>
                          </a:solidFill>
                          <a:effectLst/>
                          <a:latin typeface="Calibri Light" panose="020F0302020204030204" pitchFamily="34" charset="0"/>
                          <a:ea typeface="+mn-ea"/>
                          <a:cs typeface="Calibri Light" panose="020F0302020204030204" pitchFamily="34" charset="0"/>
                        </a:rPr>
                        <a:t>2</a:t>
                      </a:r>
                      <a:endParaRPr lang="en-US" sz="1200" b="0" kern="1200" baseline="30000" dirty="0">
                        <a:solidFill>
                          <a:schemeClr val="dk1"/>
                        </a:solidFill>
                        <a:latin typeface="Calibri Light" panose="020F0302020204030204" pitchFamily="34" charset="0"/>
                        <a:ea typeface="+mn-ea"/>
                        <a:cs typeface="Calibri Light" panose="020F0302020204030204" pitchFamily="34" charset="0"/>
                      </a:endParaRPr>
                    </a:p>
                  </a:txBody>
                  <a:tcPr marL="45720" marR="45720">
                    <a:solidFill>
                      <a:schemeClr val="tx2">
                        <a:lumMod val="20000"/>
                        <a:lumOff val="80000"/>
                      </a:schemeClr>
                    </a:solidFill>
                  </a:tcPr>
                </a:tc>
                <a:tc>
                  <a:txBody>
                    <a:bodyPr/>
                    <a:lstStyle/>
                    <a:p>
                      <a:pPr marL="0" marR="0" algn="ctr" fontAlgn="b">
                        <a:spcBef>
                          <a:spcPts val="0"/>
                        </a:spcBef>
                        <a:spcAft>
                          <a:spcPts val="0"/>
                        </a:spcAft>
                      </a:pPr>
                      <a:r>
                        <a:rPr lang="en-US" sz="1200" strike="noStrike"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12/31/2020</a:t>
                      </a:r>
                    </a:p>
                  </a:txBody>
                  <a:tcPr marL="45720" marR="45720">
                    <a:solidFill>
                      <a:schemeClr val="tx2">
                        <a:lumMod val="20000"/>
                        <a:lumOff val="80000"/>
                      </a:schemeClr>
                    </a:solidFill>
                  </a:tcPr>
                </a:tc>
                <a:tc>
                  <a:txBody>
                    <a:bodyPr/>
                    <a:lstStyle/>
                    <a:p>
                      <a:pPr marL="0" marR="0" algn="ctr" fontAlgn="b">
                        <a:spcBef>
                          <a:spcPts val="0"/>
                        </a:spcBef>
                        <a:spcAft>
                          <a:spcPts val="0"/>
                        </a:spcAft>
                      </a:pPr>
                      <a:r>
                        <a:rPr lang="en-US" sz="1200" b="0" kern="1200" baseline="0" dirty="0">
                          <a:solidFill>
                            <a:schemeClr val="tx1"/>
                          </a:solidFill>
                          <a:latin typeface="Calibri Light" panose="020F0302020204030204" pitchFamily="34" charset="0"/>
                          <a:ea typeface="+mn-ea"/>
                          <a:cs typeface="Calibri Light" panose="020F0302020204030204" pitchFamily="34" charset="0"/>
                        </a:rPr>
                        <a:t>On Track</a:t>
                      </a:r>
                    </a:p>
                  </a:txBody>
                  <a:tcPr marL="45720" marR="45720">
                    <a:solidFill>
                      <a:schemeClr val="bg1">
                        <a:lumMod val="95000"/>
                      </a:schemeClr>
                    </a:solidFill>
                  </a:tcPr>
                </a:tc>
                <a:tc>
                  <a:txBody>
                    <a:bodyPr/>
                    <a:lstStyle/>
                    <a:p>
                      <a:pPr marL="0" marR="0">
                        <a:spcBef>
                          <a:spcPts val="0"/>
                        </a:spcBef>
                        <a:spcAft>
                          <a:spcPts val="0"/>
                        </a:spcAft>
                      </a:pPr>
                      <a:r>
                        <a:rPr lang="en-US" sz="120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N/A</a:t>
                      </a:r>
                    </a:p>
                  </a:txBody>
                  <a:tcPr marL="45720" marR="45720">
                    <a:solidFill>
                      <a:schemeClr val="bg1">
                        <a:lumMod val="95000"/>
                      </a:schemeClr>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Calibri Light" panose="020F0302020204030204" pitchFamily="34" charset="0"/>
                        <a:ea typeface="+mn-ea"/>
                        <a:cs typeface="Calibri Light" panose="020F0302020204030204" pitchFamily="34" charset="0"/>
                      </a:endParaRPr>
                    </a:p>
                  </a:txBody>
                  <a:tcPr marL="45720" marR="45720">
                    <a:solidFill>
                      <a:schemeClr val="bg1">
                        <a:lumMod val="95000"/>
                      </a:schemeClr>
                    </a:solidFill>
                  </a:tcPr>
                </a:tc>
                <a:extLst>
                  <a:ext uri="{0D108BD9-81ED-4DB2-BD59-A6C34878D82A}">
                    <a16:rowId xmlns:a16="http://schemas.microsoft.com/office/drawing/2014/main" val="3147042983"/>
                  </a:ext>
                </a:extLst>
              </a:tr>
              <a:tr h="794427">
                <a:tc>
                  <a:txBody>
                    <a:bodyPr/>
                    <a:lstStyle/>
                    <a:p>
                      <a:pPr marL="0" indent="0" eaLnBrk="0" hangingPunct="0">
                        <a:spcBef>
                          <a:spcPts val="0"/>
                        </a:spcBef>
                        <a:spcAft>
                          <a:spcPts val="0"/>
                        </a:spcAft>
                        <a:buFont typeface="Arial" pitchFamily="34" charset="0"/>
                        <a:buNone/>
                      </a:pPr>
                      <a:r>
                        <a:rPr lang="en-US" sz="1200" kern="1200" dirty="0">
                          <a:solidFill>
                            <a:schemeClr val="dk1"/>
                          </a:solidFill>
                          <a:effectLst/>
                          <a:latin typeface="Calibri Light" panose="020F0302020204030204" pitchFamily="34" charset="0"/>
                          <a:ea typeface="+mn-ea"/>
                          <a:cs typeface="Calibri Light" panose="020F0302020204030204" pitchFamily="34" charset="0"/>
                        </a:rPr>
                        <a:t>Publish the Stella visualization resources at the CoC level for the public to review and access the performance of communities.</a:t>
                      </a:r>
                      <a:endParaRPr lang="en-US" sz="1200" b="0" kern="1200" baseline="0" dirty="0">
                        <a:solidFill>
                          <a:schemeClr val="dk1"/>
                        </a:solidFill>
                        <a:latin typeface="Calibri Light" panose="020F0302020204030204" pitchFamily="34" charset="0"/>
                        <a:ea typeface="+mn-ea"/>
                        <a:cs typeface="Calibri Light" panose="020F0302020204030204" pitchFamily="34" charset="0"/>
                      </a:endParaRPr>
                    </a:p>
                  </a:txBody>
                  <a:tcPr marL="45720" marR="45720">
                    <a:solidFill>
                      <a:schemeClr val="tx2">
                        <a:lumMod val="20000"/>
                        <a:lumOff val="80000"/>
                      </a:schemeClr>
                    </a:solidFill>
                  </a:tcPr>
                </a:tc>
                <a:tc>
                  <a:txBody>
                    <a:bodyPr/>
                    <a:lstStyle/>
                    <a:p>
                      <a:pPr marL="0" marR="0" algn="ctr" fontAlgn="b">
                        <a:spcBef>
                          <a:spcPts val="0"/>
                        </a:spcBef>
                        <a:spcAft>
                          <a:spcPts val="0"/>
                        </a:spcAft>
                      </a:pPr>
                      <a:r>
                        <a:rPr lang="en-US" sz="1200" strike="noStrike"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12/31/2020</a:t>
                      </a:r>
                    </a:p>
                  </a:txBody>
                  <a:tcPr marL="45720" marR="45720">
                    <a:solidFill>
                      <a:schemeClr val="tx2">
                        <a:lumMod val="20000"/>
                        <a:lumOff val="80000"/>
                      </a:schemeClr>
                    </a:solidFill>
                  </a:tcPr>
                </a:tc>
                <a:tc>
                  <a:txBody>
                    <a:bodyPr/>
                    <a:lstStyle/>
                    <a:p>
                      <a:pPr marL="0" marR="0" algn="ctr" fontAlgn="b">
                        <a:spcBef>
                          <a:spcPts val="0"/>
                        </a:spcBef>
                        <a:spcAft>
                          <a:spcPts val="0"/>
                        </a:spcAft>
                      </a:pPr>
                      <a:r>
                        <a:rPr lang="en-US" sz="1200" b="0" kern="1200" baseline="0" dirty="0">
                          <a:solidFill>
                            <a:schemeClr val="tx1"/>
                          </a:solidFill>
                          <a:latin typeface="Calibri Light" panose="020F0302020204030204" pitchFamily="34" charset="0"/>
                          <a:ea typeface="+mn-ea"/>
                          <a:cs typeface="Calibri Light" panose="020F0302020204030204" pitchFamily="34" charset="0"/>
                        </a:rPr>
                        <a:t>On Track</a:t>
                      </a:r>
                    </a:p>
                  </a:txBody>
                  <a:tcPr marL="45720" marR="45720">
                    <a:solidFill>
                      <a:schemeClr val="bg1">
                        <a:lumMod val="95000"/>
                      </a:schemeClr>
                    </a:solidFill>
                  </a:tcPr>
                </a:tc>
                <a:tc>
                  <a:txBody>
                    <a:bodyPr/>
                    <a:lstStyle/>
                    <a:p>
                      <a:pPr marL="0" marR="0">
                        <a:spcBef>
                          <a:spcPts val="0"/>
                        </a:spcBef>
                        <a:spcAft>
                          <a:spcPts val="0"/>
                        </a:spcAft>
                      </a:pPr>
                      <a:r>
                        <a:rPr lang="en-US" sz="120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N/A</a:t>
                      </a:r>
                    </a:p>
                  </a:txBody>
                  <a:tcPr marL="45720" marR="45720">
                    <a:solidFill>
                      <a:schemeClr val="bg1">
                        <a:lumMod val="95000"/>
                      </a:schemeClr>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Calibri Light" panose="020F0302020204030204" pitchFamily="34" charset="0"/>
                        <a:ea typeface="+mn-ea"/>
                        <a:cs typeface="Calibri Light" panose="020F0302020204030204" pitchFamily="34" charset="0"/>
                      </a:endParaRPr>
                    </a:p>
                  </a:txBody>
                  <a:tcPr marL="45720" marR="45720">
                    <a:solidFill>
                      <a:schemeClr val="bg1">
                        <a:lumMod val="95000"/>
                      </a:schemeClr>
                    </a:solidFill>
                  </a:tcPr>
                </a:tc>
                <a:extLst>
                  <a:ext uri="{0D108BD9-81ED-4DB2-BD59-A6C34878D82A}">
                    <a16:rowId xmlns:a16="http://schemas.microsoft.com/office/drawing/2014/main" val="1627779361"/>
                  </a:ext>
                </a:extLst>
              </a:tr>
            </a:tbl>
          </a:graphicData>
        </a:graphic>
      </p:graphicFrame>
      <p:sp>
        <p:nvSpPr>
          <p:cNvPr id="11" name="Content Placeholder 2"/>
          <p:cNvSpPr txBox="1">
            <a:spLocks/>
          </p:cNvSpPr>
          <p:nvPr/>
        </p:nvSpPr>
        <p:spPr bwMode="auto">
          <a:xfrm>
            <a:off x="0" y="609598"/>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800" dirty="0">
                <a:solidFill>
                  <a:prstClr val="black"/>
                </a:solidFill>
                <a:latin typeface="Calibri Light" panose="020F0302020204030204"/>
              </a:rPr>
              <a:t>Implement cost-effective strategies across Continuums of Care (CoCs) and other HUD-assisted housing resources that target resources to those with the highest need. </a:t>
            </a:r>
          </a:p>
        </p:txBody>
      </p:sp>
      <p:sp>
        <p:nvSpPr>
          <p:cNvPr id="2" name="TextBox 1">
            <a:extLst>
              <a:ext uri="{FF2B5EF4-FFF2-40B4-BE49-F238E27FC236}">
                <a16:creationId xmlns:a16="http://schemas.microsoft.com/office/drawing/2014/main" id="{758C15F1-2723-4A9B-9DB9-C04E16B3B4B1}"/>
              </a:ext>
            </a:extLst>
          </p:cNvPr>
          <p:cNvSpPr txBox="1"/>
          <p:nvPr/>
        </p:nvSpPr>
        <p:spPr>
          <a:xfrm>
            <a:off x="228600" y="6077248"/>
            <a:ext cx="8646016" cy="430887"/>
          </a:xfrm>
          <a:prstGeom prst="rect">
            <a:avLst/>
          </a:prstGeom>
          <a:noFill/>
        </p:spPr>
        <p:txBody>
          <a:bodyPr wrap="square" rtlCol="0">
            <a:spAutoFit/>
          </a:bodyPr>
          <a:lstStyle/>
          <a:p>
            <a:r>
              <a:rPr lang="en-US" sz="1200" baseline="30000" dirty="0">
                <a:solidFill>
                  <a:schemeClr val="dk1"/>
                </a:solidFill>
                <a:latin typeface="Calibri Light" panose="020F0302020204030204" pitchFamily="34" charset="0"/>
                <a:cs typeface="Calibri Light" panose="020F0302020204030204" pitchFamily="34" charset="0"/>
              </a:rPr>
              <a:t>2 </a:t>
            </a:r>
            <a:r>
              <a:rPr lang="en-US" sz="1100" dirty="0"/>
              <a:t>For more information on the Stella data visualization tool, see: </a:t>
            </a:r>
            <a:r>
              <a:rPr lang="en-US" sz="1100" u="sng" dirty="0">
                <a:hlinkClick r:id="rId3"/>
              </a:rPr>
              <a:t>https://www.hudexchange.info/news/snaps-in-focus-stella-a-new-way-to-see-how-your-coc-is-performing/</a:t>
            </a:r>
            <a:r>
              <a:rPr lang="en-US" sz="1100" dirty="0"/>
              <a:t>. </a:t>
            </a:r>
            <a:endParaRPr lang="en-US" sz="1200" dirty="0"/>
          </a:p>
        </p:txBody>
      </p:sp>
    </p:spTree>
    <p:extLst>
      <p:ext uri="{BB962C8B-B14F-4D97-AF65-F5344CB8AC3E}">
        <p14:creationId xmlns:p14="http://schemas.microsoft.com/office/powerpoint/2010/main" val="1529243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9144000" cy="609598"/>
          </a:xfrm>
        </p:spPr>
        <p:txBody>
          <a:bodyPr rtlCol="0" anchor="b">
            <a:normAutofit/>
          </a:bodyPr>
          <a:lstStyle/>
          <a:p>
            <a:pPr algn="l" eaLnBrk="1" fontAlgn="auto" hangingPunct="1">
              <a:spcAft>
                <a:spcPts val="0"/>
              </a:spcAft>
              <a:defRPr/>
            </a:pPr>
            <a:r>
              <a:rPr lang="en-US" sz="2800" b="1" dirty="0">
                <a:latin typeface="+mj-lt"/>
              </a:rPr>
              <a:t>Key Milestones </a:t>
            </a:r>
            <a:endParaRPr lang="en-US" dirty="0">
              <a:solidFill>
                <a:schemeClr val="tx1"/>
              </a:solidFill>
              <a:latin typeface="+mj-lt"/>
            </a:endParaRPr>
          </a:p>
        </p:txBody>
      </p:sp>
      <p:sp>
        <p:nvSpPr>
          <p:cNvPr id="6" name="Slide Number Placeholder 5"/>
          <p:cNvSpPr>
            <a:spLocks noGrp="1"/>
          </p:cNvSpPr>
          <p:nvPr>
            <p:ph type="sldNum" sz="quarter" idx="12"/>
          </p:nvPr>
        </p:nvSpPr>
        <p:spPr/>
        <p:txBody>
          <a:bodyPr/>
          <a:lstStyle/>
          <a:p>
            <a:pPr>
              <a:defRPr/>
            </a:pPr>
            <a:fld id="{939A7CC1-7E13-436F-B581-24BA55219FC5}" type="slidenum">
              <a:rPr lang="en-US" smtClean="0">
                <a:solidFill>
                  <a:prstClr val="black">
                    <a:tint val="75000"/>
                  </a:prstClr>
                </a:solidFill>
              </a:rPr>
              <a:pPr>
                <a:defRPr/>
              </a:pPr>
              <a:t>9</a:t>
            </a:fld>
            <a:endParaRPr lang="en-US" dirty="0">
              <a:solidFill>
                <a:prstClr val="black">
                  <a:tint val="75000"/>
                </a:prstClr>
              </a:solidFill>
            </a:endParaRPr>
          </a:p>
        </p:txBody>
      </p:sp>
      <p:cxnSp>
        <p:nvCxnSpPr>
          <p:cNvPr id="7" name="Straight Connector 6"/>
          <p:cNvCxnSpPr/>
          <p:nvPr/>
        </p:nvCxnSpPr>
        <p:spPr>
          <a:xfrm>
            <a:off x="0" y="609600"/>
            <a:ext cx="9144000" cy="0"/>
          </a:xfrm>
          <a:prstGeom prst="line">
            <a:avLst/>
          </a:prstGeom>
          <a:ln w="38100">
            <a:solidFill>
              <a:srgbClr val="6EA0B5"/>
            </a:solidFill>
          </a:ln>
        </p:spPr>
        <p:style>
          <a:lnRef idx="1">
            <a:schemeClr val="accent1"/>
          </a:lnRef>
          <a:fillRef idx="0">
            <a:schemeClr val="accent1"/>
          </a:fillRef>
          <a:effectRef idx="0">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897233095"/>
              </p:ext>
            </p:extLst>
          </p:nvPr>
        </p:nvGraphicFramePr>
        <p:xfrm>
          <a:off x="269384" y="1380166"/>
          <a:ext cx="8605231" cy="3501416"/>
        </p:xfrm>
        <a:graphic>
          <a:graphicData uri="http://schemas.openxmlformats.org/drawingml/2006/table">
            <a:tbl>
              <a:tblPr>
                <a:tableStyleId>{5C22544A-7EE6-4342-B048-85BDC9FD1C3A}</a:tableStyleId>
              </a:tblPr>
              <a:tblGrid>
                <a:gridCol w="2648995">
                  <a:extLst>
                    <a:ext uri="{9D8B030D-6E8A-4147-A177-3AD203B41FA5}">
                      <a16:colId xmlns:a16="http://schemas.microsoft.com/office/drawing/2014/main" val="20000"/>
                    </a:ext>
                  </a:extLst>
                </a:gridCol>
                <a:gridCol w="852016">
                  <a:extLst>
                    <a:ext uri="{9D8B030D-6E8A-4147-A177-3AD203B41FA5}">
                      <a16:colId xmlns:a16="http://schemas.microsoft.com/office/drawing/2014/main" val="20001"/>
                    </a:ext>
                  </a:extLst>
                </a:gridCol>
                <a:gridCol w="840834">
                  <a:extLst>
                    <a:ext uri="{9D8B030D-6E8A-4147-A177-3AD203B41FA5}">
                      <a16:colId xmlns:a16="http://schemas.microsoft.com/office/drawing/2014/main" val="20002"/>
                    </a:ext>
                  </a:extLst>
                </a:gridCol>
                <a:gridCol w="785741">
                  <a:extLst>
                    <a:ext uri="{9D8B030D-6E8A-4147-A177-3AD203B41FA5}">
                      <a16:colId xmlns:a16="http://schemas.microsoft.com/office/drawing/2014/main" val="20003"/>
                    </a:ext>
                  </a:extLst>
                </a:gridCol>
                <a:gridCol w="3477645">
                  <a:extLst>
                    <a:ext uri="{9D8B030D-6E8A-4147-A177-3AD203B41FA5}">
                      <a16:colId xmlns:a16="http://schemas.microsoft.com/office/drawing/2014/main" val="20005"/>
                    </a:ext>
                  </a:extLst>
                </a:gridCol>
              </a:tblGrid>
              <a:tr h="212417">
                <a:tc gridSpan="5">
                  <a:txBody>
                    <a:bodyPr/>
                    <a:lstStyle/>
                    <a:p>
                      <a:pPr algn="ctr" fontAlgn="b"/>
                      <a:r>
                        <a:rPr lang="en-US" sz="1400" b="1" i="0" u="none" strike="noStrike" dirty="0">
                          <a:solidFill>
                            <a:srgbClr val="000000"/>
                          </a:solidFill>
                          <a:effectLst/>
                          <a:latin typeface="Calibri Light" panose="020F0302020204030204" pitchFamily="34" charset="0"/>
                          <a:cs typeface="Calibri Light" panose="020F0302020204030204" pitchFamily="34" charset="0"/>
                        </a:rPr>
                        <a:t>Milestone Summary</a:t>
                      </a:r>
                    </a:p>
                  </a:txBody>
                  <a:tcPr marL="9525" marR="9525" marT="9527" marB="0">
                    <a:solidFill>
                      <a:schemeClr val="accent1">
                        <a:lumMod val="20000"/>
                        <a:lumOff val="80000"/>
                      </a:schemeClr>
                    </a:solidFill>
                  </a:tcPr>
                </a:tc>
                <a:tc hMerge="1">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marL="9525" marR="9525" marT="9527" marB="0" anchor="b">
                    <a:solidFill>
                      <a:schemeClr val="accent1">
                        <a:lumMod val="40000"/>
                        <a:lumOff val="60000"/>
                      </a:schemeClr>
                    </a:solidFill>
                  </a:tcPr>
                </a:tc>
                <a:tc hMerge="1">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marL="9525" marR="9525" marT="9527" marB="0" anchor="b">
                    <a:solidFill>
                      <a:schemeClr val="accent1">
                        <a:lumMod val="40000"/>
                        <a:lumOff val="60000"/>
                      </a:schemeClr>
                    </a:solidFill>
                  </a:tcPr>
                </a:tc>
                <a:tc hMerge="1">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marL="9525" marR="9525" marT="9527" marB="0" anchor="b">
                    <a:solidFill>
                      <a:schemeClr val="accent1">
                        <a:lumMod val="40000"/>
                        <a:lumOff val="60000"/>
                      </a:schemeClr>
                    </a:solidFill>
                  </a:tcPr>
                </a:tc>
                <a:tc hMerge="1">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marL="9525" marR="9525" marT="9527" marB="0" anchor="b">
                    <a:solidFill>
                      <a:schemeClr val="accent1">
                        <a:lumMod val="40000"/>
                        <a:lumOff val="60000"/>
                      </a:schemeClr>
                    </a:solidFill>
                  </a:tcPr>
                </a:tc>
                <a:extLst>
                  <a:ext uri="{0D108BD9-81ED-4DB2-BD59-A6C34878D82A}">
                    <a16:rowId xmlns:a16="http://schemas.microsoft.com/office/drawing/2014/main" val="10000"/>
                  </a:ext>
                </a:extLst>
              </a:tr>
              <a:tr h="767713">
                <a:tc>
                  <a:txBody>
                    <a:bodyPr/>
                    <a:lstStyle/>
                    <a:p>
                      <a:pPr algn="l" fontAlgn="b"/>
                      <a:r>
                        <a:rPr lang="en-US" sz="1200" b="1" u="none" strike="noStrike" dirty="0">
                          <a:effectLst/>
                          <a:latin typeface="Calibri Light" panose="020F0302020204030204" pitchFamily="34" charset="0"/>
                          <a:cs typeface="Calibri Light" panose="020F0302020204030204" pitchFamily="34" charset="0"/>
                        </a:rPr>
                        <a:t>Key Milestone</a:t>
                      </a:r>
                      <a:endParaRPr lang="en-US" sz="1200" b="1" i="0" u="none" strike="noStrike" dirty="0">
                        <a:solidFill>
                          <a:srgbClr val="000000"/>
                        </a:solidFill>
                        <a:effectLst/>
                        <a:latin typeface="Calibri Light" panose="020F0302020204030204" pitchFamily="34" charset="0"/>
                        <a:cs typeface="Calibri Light" panose="020F0302020204030204" pitchFamily="34" charset="0"/>
                      </a:endParaRPr>
                    </a:p>
                  </a:txBody>
                  <a:tcPr marL="45720" marR="45720">
                    <a:solidFill>
                      <a:schemeClr val="accent1">
                        <a:lumMod val="40000"/>
                        <a:lumOff val="6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effectLst/>
                          <a:latin typeface="Calibri Light" panose="020F0302020204030204" pitchFamily="34" charset="0"/>
                          <a:cs typeface="Calibri Light" panose="020F0302020204030204" pitchFamily="34" charset="0"/>
                        </a:rPr>
                        <a:t>Milestone Due Date</a:t>
                      </a:r>
                      <a:endParaRPr lang="en-US" sz="1200" b="0" u="none" strike="noStrike" dirty="0">
                        <a:effectLst/>
                        <a:latin typeface="Calibri Light" panose="020F0302020204030204" pitchFamily="34" charset="0"/>
                        <a:cs typeface="Calibri Light" panose="020F0302020204030204" pitchFamily="34" charset="0"/>
                      </a:endParaRPr>
                    </a:p>
                  </a:txBody>
                  <a:tcPr marL="45720" marR="45720">
                    <a:solidFill>
                      <a:schemeClr val="accent1">
                        <a:lumMod val="40000"/>
                        <a:lumOff val="6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baseline="0" dirty="0">
                          <a:solidFill>
                            <a:srgbClr val="000000"/>
                          </a:solidFill>
                          <a:effectLst/>
                          <a:latin typeface="Calibri Light" panose="020F0302020204030204" pitchFamily="34" charset="0"/>
                          <a:cs typeface="Calibri Light" panose="020F0302020204030204" pitchFamily="34" charset="0"/>
                        </a:rPr>
                        <a:t>Milestone Status</a:t>
                      </a:r>
                    </a:p>
                  </a:txBody>
                  <a:tcPr marL="45720" marR="45720">
                    <a:solidFill>
                      <a:schemeClr val="accent1">
                        <a:lumMod val="40000"/>
                        <a:lumOff val="6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Calibri Light" panose="020F0302020204030204" pitchFamily="34" charset="0"/>
                          <a:cs typeface="Calibri Light" panose="020F0302020204030204" pitchFamily="34" charset="0"/>
                        </a:rPr>
                        <a:t>Change from last quarter</a:t>
                      </a:r>
                    </a:p>
                  </a:txBody>
                  <a:tcPr marL="45720" marR="45720">
                    <a:solidFill>
                      <a:schemeClr val="accent1">
                        <a:lumMod val="40000"/>
                        <a:lumOff val="6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chemeClr val="dk1"/>
                          </a:solidFill>
                          <a:effectLst/>
                          <a:latin typeface="Calibri Light" panose="020F0302020204030204" pitchFamily="34" charset="0"/>
                          <a:cs typeface="Calibri Light" panose="020F0302020204030204" pitchFamily="34" charset="0"/>
                        </a:rPr>
                        <a:t>Comments</a:t>
                      </a:r>
                    </a:p>
                  </a:txBody>
                  <a:tcPr marL="45720" marR="45720">
                    <a:solidFill>
                      <a:schemeClr val="accent1">
                        <a:lumMod val="40000"/>
                        <a:lumOff val="60000"/>
                      </a:schemeClr>
                    </a:solidFill>
                  </a:tcPr>
                </a:tc>
                <a:extLst>
                  <a:ext uri="{0D108BD9-81ED-4DB2-BD59-A6C34878D82A}">
                    <a16:rowId xmlns:a16="http://schemas.microsoft.com/office/drawing/2014/main" val="10001"/>
                  </a:ext>
                </a:extLst>
              </a:tr>
              <a:tr h="661048">
                <a:tc>
                  <a:txBody>
                    <a:bodyPr/>
                    <a:lstStyle/>
                    <a:p>
                      <a:pPr marL="0" indent="0" eaLnBrk="0" hangingPunct="0">
                        <a:spcBef>
                          <a:spcPts val="0"/>
                        </a:spcBef>
                        <a:spcAft>
                          <a:spcPts val="0"/>
                        </a:spcAft>
                        <a:buFont typeface="Arial" pitchFamily="34" charset="0"/>
                        <a:buNone/>
                      </a:pPr>
                      <a:r>
                        <a:rPr lang="en-US" sz="1200" b="0" dirty="0">
                          <a:solidFill>
                            <a:schemeClr val="tx1"/>
                          </a:solidFill>
                          <a:latin typeface="Calibri Light" panose="020F0302020204030204" pitchFamily="34" charset="0"/>
                          <a:cs typeface="Calibri Light" panose="020F0302020204030204" pitchFamily="34" charset="0"/>
                        </a:rPr>
                        <a:t>For the FY20 CoC Program application, assess questions to ensure that they take into account rural circumstances.</a:t>
                      </a:r>
                    </a:p>
                  </a:txBody>
                  <a:tcPr marL="45720" marR="45720">
                    <a:solidFill>
                      <a:schemeClr val="tx2">
                        <a:lumMod val="20000"/>
                        <a:lumOff val="80000"/>
                      </a:schemeClr>
                    </a:solidFill>
                  </a:tcPr>
                </a:tc>
                <a:tc>
                  <a:txBody>
                    <a:bodyPr/>
                    <a:lstStyle/>
                    <a:p>
                      <a:pPr algn="ctr" fontAlgn="b"/>
                      <a:r>
                        <a:rPr lang="en-US" sz="1200" b="0" i="0" u="none" strike="noStrike" dirty="0">
                          <a:solidFill>
                            <a:schemeClr val="tx1"/>
                          </a:solidFill>
                          <a:effectLst/>
                          <a:latin typeface="Calibri Light" panose="020F0302020204030204" pitchFamily="34" charset="0"/>
                          <a:cs typeface="Calibri Light" panose="020F0302020204030204" pitchFamily="34" charset="0"/>
                        </a:rPr>
                        <a:t>12/31/2019</a:t>
                      </a:r>
                    </a:p>
                  </a:txBody>
                  <a:tcPr marL="45720" marR="45720">
                    <a:solidFill>
                      <a:schemeClr val="tx2">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Calibri Light" panose="020F0302020204030204" pitchFamily="34" charset="0"/>
                          <a:cs typeface="Calibri Light" panose="020F0302020204030204" pitchFamily="34" charset="0"/>
                        </a:rPr>
                        <a:t>Complete</a:t>
                      </a:r>
                    </a:p>
                  </a:txBody>
                  <a:tcPr marL="45720" marR="45720">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Calibri Light" panose="020F0302020204030204" pitchFamily="34" charset="0"/>
                          <a:ea typeface="Calibri" panose="020F0502020204030204" pitchFamily="34" charset="0"/>
                          <a:cs typeface="Calibri Light" panose="020F0302020204030204" pitchFamily="34" charset="0"/>
                        </a:rPr>
                        <a:t>N/A</a:t>
                      </a:r>
                    </a:p>
                  </a:txBody>
                  <a:tcPr marL="45720" marR="45720">
                    <a:solidFill>
                      <a:schemeClr val="bg1">
                        <a:lumMod val="95000"/>
                      </a:schemeClr>
                    </a:solidFill>
                  </a:tcPr>
                </a:tc>
                <a:tc>
                  <a:txBody>
                    <a:bodyPr/>
                    <a:lstStyle/>
                    <a:p>
                      <a:pPr algn="l" rtl="0" fontAlgn="t"/>
                      <a:r>
                        <a:rPr lang="en-US" sz="1200" kern="1200" dirty="0">
                          <a:solidFill>
                            <a:schemeClr val="dk1"/>
                          </a:solidFill>
                          <a:latin typeface="Calibri Light" panose="020F0302020204030204" pitchFamily="34" charset="0"/>
                          <a:ea typeface="+mn-ea"/>
                          <a:cs typeface="Calibri Light" panose="020F0302020204030204" pitchFamily="34" charset="0"/>
                        </a:rPr>
                        <a:t>HUD is currently assessing options for the FY20 CoC application cycle in light of COVID-19 activities.</a:t>
                      </a:r>
                      <a:endParaRPr lang="en-US" sz="1200" kern="1200" dirty="0">
                        <a:solidFill>
                          <a:srgbClr val="FF0000"/>
                        </a:solidFill>
                        <a:effectLst/>
                        <a:latin typeface="Calibri Light" panose="020F0302020204030204" pitchFamily="34" charset="0"/>
                        <a:ea typeface="+mn-ea"/>
                        <a:cs typeface="Calibri Light" panose="020F0302020204030204" pitchFamily="34" charset="0"/>
                      </a:endParaRPr>
                    </a:p>
                  </a:txBody>
                  <a:tcPr marL="45720" marR="45720">
                    <a:solidFill>
                      <a:schemeClr val="bg1">
                        <a:lumMod val="95000"/>
                      </a:schemeClr>
                    </a:solidFill>
                  </a:tcPr>
                </a:tc>
                <a:extLst>
                  <a:ext uri="{0D108BD9-81ED-4DB2-BD59-A6C34878D82A}">
                    <a16:rowId xmlns:a16="http://schemas.microsoft.com/office/drawing/2014/main" val="2359192568"/>
                  </a:ext>
                </a:extLst>
              </a:tr>
              <a:tr h="661048">
                <a:tc>
                  <a:txBody>
                    <a:bodyPr/>
                    <a:lstStyle/>
                    <a:p>
                      <a:pPr marL="0" indent="0" eaLnBrk="0" hangingPunct="0">
                        <a:spcBef>
                          <a:spcPts val="0"/>
                        </a:spcBef>
                        <a:spcAft>
                          <a:spcPts val="0"/>
                        </a:spcAft>
                        <a:buFont typeface="Arial" pitchFamily="34" charset="0"/>
                        <a:buNone/>
                      </a:pPr>
                      <a:r>
                        <a:rPr lang="en-US" sz="1200" kern="1200" dirty="0">
                          <a:solidFill>
                            <a:schemeClr val="dk1"/>
                          </a:solidFill>
                          <a:effectLst/>
                          <a:latin typeface="Calibri Light" panose="020F0302020204030204" pitchFamily="34" charset="0"/>
                          <a:ea typeface="+mn-ea"/>
                          <a:cs typeface="Calibri Light" panose="020F0302020204030204" pitchFamily="34" charset="0"/>
                        </a:rPr>
                        <a:t>Publish promising practices for serving youth experiencing homelessness in rural communities based on lessons learned from communities awarded Youth Homelessness Demonstration Program funds. </a:t>
                      </a:r>
                      <a:endParaRPr lang="en-US" sz="1200" b="0" dirty="0">
                        <a:latin typeface="Calibri Light" panose="020F0302020204030204" pitchFamily="34" charset="0"/>
                        <a:cs typeface="Calibri Light" panose="020F0302020204030204" pitchFamily="34" charset="0"/>
                      </a:endParaRPr>
                    </a:p>
                  </a:txBody>
                  <a:tcPr marL="45720" marR="45720">
                    <a:solidFill>
                      <a:schemeClr val="tx2">
                        <a:lumMod val="20000"/>
                        <a:lumOff val="8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Calibri Light" panose="020F0302020204030204" pitchFamily="34" charset="0"/>
                          <a:cs typeface="Calibri Light" panose="020F0302020204030204" pitchFamily="34" charset="0"/>
                        </a:rPr>
                        <a:t>12/31/2020</a:t>
                      </a:r>
                    </a:p>
                  </a:txBody>
                  <a:tcPr marL="45720" marR="45720">
                    <a:solidFill>
                      <a:schemeClr val="tx2">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Calibri Light" panose="020F0302020204030204" pitchFamily="34" charset="0"/>
                          <a:cs typeface="Calibri Light" panose="020F0302020204030204" pitchFamily="34" charset="0"/>
                        </a:rPr>
                        <a:t>On Track </a:t>
                      </a:r>
                    </a:p>
                  </a:txBody>
                  <a:tcPr marL="45720" marR="45720">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Calibri" panose="020F0502020204030204" pitchFamily="34" charset="0"/>
                          <a:cs typeface="Calibri Light" panose="020F0302020204030204" pitchFamily="34" charset="0"/>
                        </a:rPr>
                        <a:t>N/A</a:t>
                      </a:r>
                    </a:p>
                  </a:txBody>
                  <a:tcPr marL="45720" marR="45720">
                    <a:solidFill>
                      <a:schemeClr val="bg1">
                        <a:lumMod val="95000"/>
                      </a:scheme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Calibri Light" panose="020F0302020204030204" pitchFamily="34" charset="0"/>
                        <a:ea typeface="+mn-ea"/>
                        <a:cs typeface="Calibri Light" panose="020F0302020204030204" pitchFamily="34" charset="0"/>
                      </a:endParaRPr>
                    </a:p>
                  </a:txBody>
                  <a:tcPr marL="45720" marR="45720">
                    <a:solidFill>
                      <a:schemeClr val="bg1">
                        <a:lumMod val="95000"/>
                      </a:schemeClr>
                    </a:solidFill>
                  </a:tcPr>
                </a:tc>
                <a:extLst>
                  <a:ext uri="{0D108BD9-81ED-4DB2-BD59-A6C34878D82A}">
                    <a16:rowId xmlns:a16="http://schemas.microsoft.com/office/drawing/2014/main" val="1273964892"/>
                  </a:ext>
                </a:extLst>
              </a:tr>
              <a:tr h="661048">
                <a:tc>
                  <a:txBody>
                    <a:bodyPr/>
                    <a:lstStyle/>
                    <a:p>
                      <a:pPr marL="0" indent="0" eaLnBrk="0" hangingPunct="0">
                        <a:spcBef>
                          <a:spcPts val="0"/>
                        </a:spcBef>
                        <a:spcAft>
                          <a:spcPts val="0"/>
                        </a:spcAft>
                        <a:buFont typeface="Arial" pitchFamily="34" charset="0"/>
                        <a:buNone/>
                      </a:pPr>
                      <a:r>
                        <a:rPr lang="en-US" sz="1200" kern="1200" dirty="0">
                          <a:solidFill>
                            <a:schemeClr val="dk1"/>
                          </a:solidFill>
                          <a:effectLst/>
                          <a:latin typeface="Calibri Light" panose="020F0302020204030204" pitchFamily="34" charset="0"/>
                          <a:ea typeface="+mn-ea"/>
                          <a:cs typeface="Calibri Light" panose="020F0302020204030204" pitchFamily="34" charset="0"/>
                        </a:rPr>
                        <a:t>Release new resources that identify promising practices for creating affordable housing in rural communities.</a:t>
                      </a:r>
                      <a:endParaRPr lang="en-US" sz="1200" b="0" dirty="0">
                        <a:latin typeface="Calibri Light" panose="020F0302020204030204" pitchFamily="34" charset="0"/>
                        <a:cs typeface="Calibri Light" panose="020F0302020204030204" pitchFamily="34" charset="0"/>
                      </a:endParaRPr>
                    </a:p>
                  </a:txBody>
                  <a:tcPr marL="45720" marR="45720">
                    <a:solidFill>
                      <a:schemeClr val="tx2">
                        <a:lumMod val="20000"/>
                        <a:lumOff val="8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Calibri Light" panose="020F0302020204030204" pitchFamily="34" charset="0"/>
                          <a:cs typeface="Calibri Light" panose="020F0302020204030204" pitchFamily="34" charset="0"/>
                        </a:rPr>
                        <a:t>12/31/2020</a:t>
                      </a:r>
                    </a:p>
                  </a:txBody>
                  <a:tcPr marL="45720" marR="45720">
                    <a:solidFill>
                      <a:schemeClr val="tx2">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Calibri Light" panose="020F0302020204030204" pitchFamily="34" charset="0"/>
                          <a:cs typeface="Calibri Light" panose="020F0302020204030204" pitchFamily="34" charset="0"/>
                        </a:rPr>
                        <a:t>On Track </a:t>
                      </a:r>
                    </a:p>
                  </a:txBody>
                  <a:tcPr marL="45720" marR="45720">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Calibri" panose="020F0502020204030204" pitchFamily="34" charset="0"/>
                          <a:cs typeface="Calibri Light" panose="020F0302020204030204" pitchFamily="34" charset="0"/>
                        </a:rPr>
                        <a:t>N/A</a:t>
                      </a:r>
                    </a:p>
                  </a:txBody>
                  <a:tcPr marL="45720" marR="45720">
                    <a:solidFill>
                      <a:schemeClr val="bg1">
                        <a:lumMod val="95000"/>
                      </a:scheme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Calibri Light" panose="020F0302020204030204" pitchFamily="34" charset="0"/>
                        <a:ea typeface="+mn-ea"/>
                        <a:cs typeface="Calibri Light" panose="020F0302020204030204" pitchFamily="34" charset="0"/>
                      </a:endParaRPr>
                    </a:p>
                  </a:txBody>
                  <a:tcPr marL="45720" marR="45720">
                    <a:solidFill>
                      <a:schemeClr val="bg1">
                        <a:lumMod val="95000"/>
                      </a:schemeClr>
                    </a:solidFill>
                  </a:tcPr>
                </a:tc>
                <a:extLst>
                  <a:ext uri="{0D108BD9-81ED-4DB2-BD59-A6C34878D82A}">
                    <a16:rowId xmlns:a16="http://schemas.microsoft.com/office/drawing/2014/main" val="325234683"/>
                  </a:ext>
                </a:extLst>
              </a:tr>
            </a:tbl>
          </a:graphicData>
        </a:graphic>
      </p:graphicFrame>
      <p:sp>
        <p:nvSpPr>
          <p:cNvPr id="11" name="Content Placeholder 2"/>
          <p:cNvSpPr txBox="1">
            <a:spLocks/>
          </p:cNvSpPr>
          <p:nvPr/>
        </p:nvSpPr>
        <p:spPr bwMode="auto">
          <a:xfrm>
            <a:off x="0" y="609599"/>
            <a:ext cx="9144000" cy="685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800" dirty="0">
                <a:solidFill>
                  <a:prstClr val="black"/>
                </a:solidFill>
                <a:latin typeface="Calibri Light" panose="020F0302020204030204"/>
              </a:rPr>
              <a:t>Build capacity in rural communities to coordinate services and increase access for persons experiencing homelessness. </a:t>
            </a:r>
          </a:p>
        </p:txBody>
      </p:sp>
    </p:spTree>
    <p:extLst>
      <p:ext uri="{BB962C8B-B14F-4D97-AF65-F5344CB8AC3E}">
        <p14:creationId xmlns:p14="http://schemas.microsoft.com/office/powerpoint/2010/main" val="25158421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A2A00A75FB2BD469FC5BABC27835FFD" ma:contentTypeVersion="11" ma:contentTypeDescription="Create a new document." ma:contentTypeScope="" ma:versionID="de42e87f4b6c8b64c2e2f23b01019bc0">
  <xsd:schema xmlns:xsd="http://www.w3.org/2001/XMLSchema" xmlns:xs="http://www.w3.org/2001/XMLSchema" xmlns:p="http://schemas.microsoft.com/office/2006/metadata/properties" xmlns:ns3="750983b6-60eb-446f-a2fd-b09d080777e3" xmlns:ns4="c6d93d11-28f8-4e6d-ae4f-5893c68de00b" targetNamespace="http://schemas.microsoft.com/office/2006/metadata/properties" ma:root="true" ma:fieldsID="a6e749dc2bd9f3285b18704ed9362f02" ns3:_="" ns4:_="">
    <xsd:import namespace="750983b6-60eb-446f-a2fd-b09d080777e3"/>
    <xsd:import namespace="c6d93d11-28f8-4e6d-ae4f-5893c68de00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KeyPoints" minOccurs="0"/>
                <xsd:element ref="ns4:MediaServiceKeyPoints" minOccurs="0"/>
                <xsd:element ref="ns4:MediaServiceAutoTag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0983b6-60eb-446f-a2fd-b09d080777e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6d93d11-28f8-4e6d-ae4f-5893c68de00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74AF354-85C3-4198-B67B-87AAB8A16D53}">
  <ds:schemaRefs>
    <ds:schemaRef ds:uri="http://schemas.microsoft.com/sharepoint/v3/contenttype/forms"/>
  </ds:schemaRefs>
</ds:datastoreItem>
</file>

<file path=customXml/itemProps2.xml><?xml version="1.0" encoding="utf-8"?>
<ds:datastoreItem xmlns:ds="http://schemas.openxmlformats.org/officeDocument/2006/customXml" ds:itemID="{CF9E1F1D-55D9-4EF0-842D-BFFC0852C9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0983b6-60eb-446f-a2fd-b09d080777e3"/>
    <ds:schemaRef ds:uri="c6d93d11-28f8-4e6d-ae4f-5893c68de0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698BD95-219E-46F1-93A7-0F3DE817E37D}">
  <ds:schemaRefs>
    <ds:schemaRef ds:uri="http://purl.org/dc/terms/"/>
    <ds:schemaRef ds:uri="http://schemas.microsoft.com/office/2006/documentManagement/types"/>
    <ds:schemaRef ds:uri="750983b6-60eb-446f-a2fd-b09d080777e3"/>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c6d93d11-28f8-4e6d-ae4f-5893c68de00b"/>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27588</TotalTime>
  <Words>2256</Words>
  <Application>Microsoft Office PowerPoint</Application>
  <PresentationFormat>On-screen Show (4:3)</PresentationFormat>
  <Paragraphs>207</Paragraphs>
  <Slides>13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Courier New</vt:lpstr>
      <vt:lpstr>Lucida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James.Bae@treasury.gov;Andrea.Fisher-Colwill@treasury.gov</Manager>
  <Company>The U.S. Department of the Treasury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Reduce the Average Length of Homelessness    Goal Leader: Neal Rackleff Assistant Secretary for Community Planning and Development  Theme: Income Security; Health; Education, Training, Employment and Social Services</dc:title>
  <dc:creator>Akshay.Gupta@treasury.gov</dc:creator>
  <cp:keywords>QPR;STAT;STAT Related</cp:keywords>
  <cp:lastModifiedBy>Crump, Julie EOP/OMB</cp:lastModifiedBy>
  <cp:revision>1626</cp:revision>
  <cp:lastPrinted>2019-11-08T16:56:47Z</cp:lastPrinted>
  <dcterms:created xsi:type="dcterms:W3CDTF">2011-02-07T17:23:58Z</dcterms:created>
  <dcterms:modified xsi:type="dcterms:W3CDTF">2020-07-16T15:44:16Z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0x0101001A2A00A75FB2BD469FC5BABC27835FFD</vt:lpwstr>
  </property>
  <property fmtid="{D5CDD505-2E9C-101B-9397-08002B2CF9AE}" pid="3" name="_dlc_DocIdItemGuid">
    <vt:lpwstr>7439b9cd-662b-452e-be45-b7b0b0f1accd</vt:lpwstr>
  </property>
</Properties>
</file>